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  <p:sldMasterId id="2147483680" r:id="rId2"/>
  </p:sldMasterIdLst>
  <p:notesMasterIdLst>
    <p:notesMasterId r:id="rId20"/>
  </p:notesMasterIdLst>
  <p:handoutMasterIdLst>
    <p:handoutMasterId r:id="rId21"/>
  </p:handoutMasterIdLst>
  <p:sldIdLst>
    <p:sldId id="257" r:id="rId3"/>
    <p:sldId id="395" r:id="rId4"/>
    <p:sldId id="439" r:id="rId5"/>
    <p:sldId id="449" r:id="rId6"/>
    <p:sldId id="479" r:id="rId7"/>
    <p:sldId id="461" r:id="rId8"/>
    <p:sldId id="475" r:id="rId9"/>
    <p:sldId id="468" r:id="rId10"/>
    <p:sldId id="476" r:id="rId11"/>
    <p:sldId id="472" r:id="rId12"/>
    <p:sldId id="477" r:id="rId13"/>
    <p:sldId id="482" r:id="rId14"/>
    <p:sldId id="481" r:id="rId15"/>
    <p:sldId id="478" r:id="rId16"/>
    <p:sldId id="483" r:id="rId17"/>
    <p:sldId id="480" r:id="rId18"/>
    <p:sldId id="349" r:id="rId19"/>
  </p:sldIdLst>
  <p:sldSz cx="9144000" cy="6858000" type="screen4x3"/>
  <p:notesSz cx="9928225" cy="6797675"/>
  <p:embeddedFontLst>
    <p:embeddedFont>
      <p:font typeface="나눔바른고딕" panose="020B0600000101010101" charset="-127"/>
      <p:regular r:id="rId22"/>
      <p:bold r:id="rId23"/>
    </p:embeddedFont>
    <p:embeddedFont>
      <p:font typeface="HY견고딕" panose="02030600000101010101" pitchFamily="18" charset="-127"/>
      <p:regular r:id="rId24"/>
    </p:embeddedFont>
    <p:embeddedFont>
      <p:font typeface="HY헤드라인M" panose="02030600000101010101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함초롬바탕" panose="02030604000101010101" pitchFamily="18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46">
          <p15:clr>
            <a:srgbClr val="A4A3A4"/>
          </p15:clr>
        </p15:guide>
        <p15:guide id="4" orient="horz" pos="1797">
          <p15:clr>
            <a:srgbClr val="A4A3A4"/>
          </p15:clr>
        </p15:guide>
        <p15:guide id="9" pos="2699">
          <p15:clr>
            <a:srgbClr val="A4A3A4"/>
          </p15:clr>
        </p15:guide>
        <p15:guide id="10" pos="975" userDrawn="1">
          <p15:clr>
            <a:srgbClr val="A4A3A4"/>
          </p15:clr>
        </p15:guide>
        <p15:guide id="13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B67"/>
    <a:srgbClr val="527490"/>
    <a:srgbClr val="558ED5"/>
    <a:srgbClr val="5FB5CD"/>
    <a:srgbClr val="F2F2F2"/>
    <a:srgbClr val="376092"/>
    <a:srgbClr val="008000"/>
    <a:srgbClr val="32A0AC"/>
    <a:srgbClr val="8A00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4" autoAdjust="0"/>
    <p:restoredTop sz="93415" autoAdjust="0"/>
  </p:normalViewPr>
  <p:slideViewPr>
    <p:cSldViewPr snapToObjects="1">
      <p:cViewPr>
        <p:scale>
          <a:sx n="75" d="100"/>
          <a:sy n="75" d="100"/>
        </p:scale>
        <p:origin x="-345" y="141"/>
      </p:cViewPr>
      <p:guideLst>
        <p:guide orient="horz" pos="346"/>
        <p:guide orient="horz" pos="1797"/>
        <p:guide pos="2699"/>
        <p:guide pos="975"/>
        <p:guide pos="3742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117" d="100"/>
          <a:sy n="117" d="100"/>
        </p:scale>
        <p:origin x="-2040" y="-96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ocuments\KOTI\&#44228;&#48177;&#47196;\0908_autoencoder_&#44208;&#44284;&#48516;&#49437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1_</a:t>
            </a:r>
            <a:r>
              <a:rPr lang="ko-KR" altLang="en-US"/>
              <a:t>일요일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'[0908_autoencoder_결과분석.xlsx]#3'!$A$2</c:f>
              <c:strCache>
                <c:ptCount val="1"/>
                <c:pt idx="0">
                  <c:v>20190818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'[0908_autoencoder_결과분석.xlsx]#3'!$D$2:$D$97</c:f>
              <c:numCache>
                <c:formatCode>General</c:formatCode>
                <c:ptCount val="96"/>
                <c:pt idx="0">
                  <c:v>600</c:v>
                </c:pt>
                <c:pt idx="1">
                  <c:v>610</c:v>
                </c:pt>
                <c:pt idx="2">
                  <c:v>620</c:v>
                </c:pt>
                <c:pt idx="3">
                  <c:v>630</c:v>
                </c:pt>
                <c:pt idx="4">
                  <c:v>640</c:v>
                </c:pt>
                <c:pt idx="5">
                  <c:v>650</c:v>
                </c:pt>
                <c:pt idx="6">
                  <c:v>700</c:v>
                </c:pt>
                <c:pt idx="7">
                  <c:v>710</c:v>
                </c:pt>
                <c:pt idx="8">
                  <c:v>720</c:v>
                </c:pt>
                <c:pt idx="9">
                  <c:v>730</c:v>
                </c:pt>
                <c:pt idx="10">
                  <c:v>740</c:v>
                </c:pt>
                <c:pt idx="11">
                  <c:v>750</c:v>
                </c:pt>
                <c:pt idx="12">
                  <c:v>800</c:v>
                </c:pt>
                <c:pt idx="13">
                  <c:v>810</c:v>
                </c:pt>
                <c:pt idx="14">
                  <c:v>820</c:v>
                </c:pt>
                <c:pt idx="15">
                  <c:v>830</c:v>
                </c:pt>
                <c:pt idx="16">
                  <c:v>840</c:v>
                </c:pt>
                <c:pt idx="17">
                  <c:v>850</c:v>
                </c:pt>
                <c:pt idx="18">
                  <c:v>900</c:v>
                </c:pt>
                <c:pt idx="19">
                  <c:v>910</c:v>
                </c:pt>
                <c:pt idx="20">
                  <c:v>920</c:v>
                </c:pt>
                <c:pt idx="21">
                  <c:v>930</c:v>
                </c:pt>
                <c:pt idx="22">
                  <c:v>940</c:v>
                </c:pt>
                <c:pt idx="23">
                  <c:v>950</c:v>
                </c:pt>
                <c:pt idx="24">
                  <c:v>1000</c:v>
                </c:pt>
                <c:pt idx="25">
                  <c:v>1010</c:v>
                </c:pt>
                <c:pt idx="26">
                  <c:v>1020</c:v>
                </c:pt>
                <c:pt idx="27">
                  <c:v>1030</c:v>
                </c:pt>
                <c:pt idx="28">
                  <c:v>1040</c:v>
                </c:pt>
                <c:pt idx="29">
                  <c:v>1050</c:v>
                </c:pt>
                <c:pt idx="30">
                  <c:v>1100</c:v>
                </c:pt>
                <c:pt idx="31">
                  <c:v>1110</c:v>
                </c:pt>
                <c:pt idx="32">
                  <c:v>1120</c:v>
                </c:pt>
                <c:pt idx="33">
                  <c:v>1130</c:v>
                </c:pt>
                <c:pt idx="34">
                  <c:v>1140</c:v>
                </c:pt>
                <c:pt idx="35">
                  <c:v>1150</c:v>
                </c:pt>
                <c:pt idx="36">
                  <c:v>1200</c:v>
                </c:pt>
                <c:pt idx="37">
                  <c:v>1210</c:v>
                </c:pt>
                <c:pt idx="38">
                  <c:v>1220</c:v>
                </c:pt>
                <c:pt idx="39">
                  <c:v>1230</c:v>
                </c:pt>
                <c:pt idx="40">
                  <c:v>1240</c:v>
                </c:pt>
                <c:pt idx="41">
                  <c:v>1250</c:v>
                </c:pt>
                <c:pt idx="42">
                  <c:v>1300</c:v>
                </c:pt>
                <c:pt idx="43">
                  <c:v>1310</c:v>
                </c:pt>
                <c:pt idx="44">
                  <c:v>1320</c:v>
                </c:pt>
                <c:pt idx="45">
                  <c:v>1330</c:v>
                </c:pt>
                <c:pt idx="46">
                  <c:v>1340</c:v>
                </c:pt>
                <c:pt idx="47">
                  <c:v>1350</c:v>
                </c:pt>
                <c:pt idx="48">
                  <c:v>1400</c:v>
                </c:pt>
                <c:pt idx="49">
                  <c:v>1410</c:v>
                </c:pt>
                <c:pt idx="50">
                  <c:v>1420</c:v>
                </c:pt>
                <c:pt idx="51">
                  <c:v>1430</c:v>
                </c:pt>
                <c:pt idx="52">
                  <c:v>1440</c:v>
                </c:pt>
                <c:pt idx="53">
                  <c:v>1450</c:v>
                </c:pt>
                <c:pt idx="54">
                  <c:v>1500</c:v>
                </c:pt>
                <c:pt idx="55">
                  <c:v>1510</c:v>
                </c:pt>
                <c:pt idx="56">
                  <c:v>1520</c:v>
                </c:pt>
                <c:pt idx="57">
                  <c:v>1530</c:v>
                </c:pt>
                <c:pt idx="58">
                  <c:v>1540</c:v>
                </c:pt>
                <c:pt idx="59">
                  <c:v>1550</c:v>
                </c:pt>
                <c:pt idx="60">
                  <c:v>1600</c:v>
                </c:pt>
                <c:pt idx="61">
                  <c:v>1610</c:v>
                </c:pt>
                <c:pt idx="62">
                  <c:v>1620</c:v>
                </c:pt>
                <c:pt idx="63">
                  <c:v>1630</c:v>
                </c:pt>
                <c:pt idx="64">
                  <c:v>1640</c:v>
                </c:pt>
                <c:pt idx="65">
                  <c:v>1650</c:v>
                </c:pt>
                <c:pt idx="66">
                  <c:v>1700</c:v>
                </c:pt>
                <c:pt idx="67">
                  <c:v>1710</c:v>
                </c:pt>
                <c:pt idx="68">
                  <c:v>1720</c:v>
                </c:pt>
                <c:pt idx="69">
                  <c:v>1730</c:v>
                </c:pt>
                <c:pt idx="70">
                  <c:v>1740</c:v>
                </c:pt>
                <c:pt idx="71">
                  <c:v>1750</c:v>
                </c:pt>
                <c:pt idx="72">
                  <c:v>1800</c:v>
                </c:pt>
                <c:pt idx="73">
                  <c:v>1810</c:v>
                </c:pt>
                <c:pt idx="74">
                  <c:v>1820</c:v>
                </c:pt>
                <c:pt idx="75">
                  <c:v>1830</c:v>
                </c:pt>
                <c:pt idx="76">
                  <c:v>1840</c:v>
                </c:pt>
                <c:pt idx="77">
                  <c:v>1850</c:v>
                </c:pt>
                <c:pt idx="78">
                  <c:v>1900</c:v>
                </c:pt>
                <c:pt idx="79">
                  <c:v>1910</c:v>
                </c:pt>
                <c:pt idx="80">
                  <c:v>1920</c:v>
                </c:pt>
                <c:pt idx="81">
                  <c:v>1930</c:v>
                </c:pt>
                <c:pt idx="82">
                  <c:v>1940</c:v>
                </c:pt>
                <c:pt idx="83">
                  <c:v>1950</c:v>
                </c:pt>
                <c:pt idx="84">
                  <c:v>2000</c:v>
                </c:pt>
                <c:pt idx="85">
                  <c:v>2010</c:v>
                </c:pt>
                <c:pt idx="86">
                  <c:v>2020</c:v>
                </c:pt>
                <c:pt idx="87">
                  <c:v>2030</c:v>
                </c:pt>
                <c:pt idx="88">
                  <c:v>2040</c:v>
                </c:pt>
                <c:pt idx="89">
                  <c:v>2050</c:v>
                </c:pt>
                <c:pt idx="90">
                  <c:v>2100</c:v>
                </c:pt>
                <c:pt idx="91">
                  <c:v>2110</c:v>
                </c:pt>
                <c:pt idx="92">
                  <c:v>2120</c:v>
                </c:pt>
                <c:pt idx="93">
                  <c:v>2130</c:v>
                </c:pt>
                <c:pt idx="94">
                  <c:v>2140</c:v>
                </c:pt>
                <c:pt idx="95">
                  <c:v>2150</c:v>
                </c:pt>
              </c:numCache>
            </c:numRef>
          </c:cat>
          <c:val>
            <c:numRef>
              <c:f>'[0908_autoencoder_결과분석.xlsx]#3'!$F$2:$F$97</c:f>
              <c:numCache>
                <c:formatCode>General</c:formatCode>
                <c:ptCount val="96"/>
                <c:pt idx="0">
                  <c:v>1.01</c:v>
                </c:pt>
                <c:pt idx="1">
                  <c:v>1.01</c:v>
                </c:pt>
                <c:pt idx="2">
                  <c:v>1.01</c:v>
                </c:pt>
                <c:pt idx="3">
                  <c:v>1.01</c:v>
                </c:pt>
                <c:pt idx="4">
                  <c:v>1.01</c:v>
                </c:pt>
                <c:pt idx="5">
                  <c:v>1.01</c:v>
                </c:pt>
                <c:pt idx="6">
                  <c:v>1.01</c:v>
                </c:pt>
                <c:pt idx="7">
                  <c:v>1.01</c:v>
                </c:pt>
                <c:pt idx="8">
                  <c:v>1.01</c:v>
                </c:pt>
                <c:pt idx="9">
                  <c:v>1.01</c:v>
                </c:pt>
                <c:pt idx="10">
                  <c:v>1.01</c:v>
                </c:pt>
                <c:pt idx="11">
                  <c:v>1.01</c:v>
                </c:pt>
                <c:pt idx="12">
                  <c:v>1.01</c:v>
                </c:pt>
                <c:pt idx="13">
                  <c:v>1.01</c:v>
                </c:pt>
                <c:pt idx="14">
                  <c:v>1.01</c:v>
                </c:pt>
                <c:pt idx="15">
                  <c:v>1.01</c:v>
                </c:pt>
                <c:pt idx="16">
                  <c:v>1.01</c:v>
                </c:pt>
                <c:pt idx="17">
                  <c:v>1.01</c:v>
                </c:pt>
                <c:pt idx="18">
                  <c:v>1.01</c:v>
                </c:pt>
                <c:pt idx="19">
                  <c:v>1.01</c:v>
                </c:pt>
                <c:pt idx="20">
                  <c:v>1.01</c:v>
                </c:pt>
                <c:pt idx="21">
                  <c:v>2.0099999999999998</c:v>
                </c:pt>
                <c:pt idx="22">
                  <c:v>3.01</c:v>
                </c:pt>
                <c:pt idx="23">
                  <c:v>3.01</c:v>
                </c:pt>
                <c:pt idx="24">
                  <c:v>3.01</c:v>
                </c:pt>
                <c:pt idx="25">
                  <c:v>3.01</c:v>
                </c:pt>
                <c:pt idx="26">
                  <c:v>3.01</c:v>
                </c:pt>
                <c:pt idx="27">
                  <c:v>3.01</c:v>
                </c:pt>
                <c:pt idx="28">
                  <c:v>3.01</c:v>
                </c:pt>
                <c:pt idx="29">
                  <c:v>3.01</c:v>
                </c:pt>
                <c:pt idx="30">
                  <c:v>3.01</c:v>
                </c:pt>
                <c:pt idx="31">
                  <c:v>3.01</c:v>
                </c:pt>
                <c:pt idx="32">
                  <c:v>3.01</c:v>
                </c:pt>
                <c:pt idx="33">
                  <c:v>3.01</c:v>
                </c:pt>
                <c:pt idx="34">
                  <c:v>3.01</c:v>
                </c:pt>
                <c:pt idx="35">
                  <c:v>3.01</c:v>
                </c:pt>
                <c:pt idx="36">
                  <c:v>3.01</c:v>
                </c:pt>
                <c:pt idx="37">
                  <c:v>3.01</c:v>
                </c:pt>
                <c:pt idx="38">
                  <c:v>3.01</c:v>
                </c:pt>
                <c:pt idx="39">
                  <c:v>3.01</c:v>
                </c:pt>
                <c:pt idx="40">
                  <c:v>0.01</c:v>
                </c:pt>
                <c:pt idx="41">
                  <c:v>0.01</c:v>
                </c:pt>
                <c:pt idx="42">
                  <c:v>0.01</c:v>
                </c:pt>
                <c:pt idx="43">
                  <c:v>0.01</c:v>
                </c:pt>
                <c:pt idx="44">
                  <c:v>0.01</c:v>
                </c:pt>
                <c:pt idx="45">
                  <c:v>0.01</c:v>
                </c:pt>
                <c:pt idx="46">
                  <c:v>0.01</c:v>
                </c:pt>
                <c:pt idx="47">
                  <c:v>0.01</c:v>
                </c:pt>
                <c:pt idx="48">
                  <c:v>0.01</c:v>
                </c:pt>
                <c:pt idx="49">
                  <c:v>0.01</c:v>
                </c:pt>
                <c:pt idx="50">
                  <c:v>0.01</c:v>
                </c:pt>
                <c:pt idx="51">
                  <c:v>0.01</c:v>
                </c:pt>
                <c:pt idx="52">
                  <c:v>0.01</c:v>
                </c:pt>
                <c:pt idx="53">
                  <c:v>0.01</c:v>
                </c:pt>
                <c:pt idx="54">
                  <c:v>0.01</c:v>
                </c:pt>
                <c:pt idx="55">
                  <c:v>0.01</c:v>
                </c:pt>
                <c:pt idx="56">
                  <c:v>0.01</c:v>
                </c:pt>
                <c:pt idx="57">
                  <c:v>0.01</c:v>
                </c:pt>
                <c:pt idx="58">
                  <c:v>0.01</c:v>
                </c:pt>
                <c:pt idx="59">
                  <c:v>0.01</c:v>
                </c:pt>
                <c:pt idx="60">
                  <c:v>0.01</c:v>
                </c:pt>
                <c:pt idx="61">
                  <c:v>4.01</c:v>
                </c:pt>
                <c:pt idx="62">
                  <c:v>4.01</c:v>
                </c:pt>
                <c:pt idx="63">
                  <c:v>4.01</c:v>
                </c:pt>
                <c:pt idx="64">
                  <c:v>4.01</c:v>
                </c:pt>
                <c:pt idx="65">
                  <c:v>4.01</c:v>
                </c:pt>
                <c:pt idx="66">
                  <c:v>4.01</c:v>
                </c:pt>
                <c:pt idx="67">
                  <c:v>4.01</c:v>
                </c:pt>
                <c:pt idx="68">
                  <c:v>4.01</c:v>
                </c:pt>
                <c:pt idx="69">
                  <c:v>4.01</c:v>
                </c:pt>
                <c:pt idx="70">
                  <c:v>4.01</c:v>
                </c:pt>
                <c:pt idx="71">
                  <c:v>4.01</c:v>
                </c:pt>
                <c:pt idx="72">
                  <c:v>4.01</c:v>
                </c:pt>
                <c:pt idx="73">
                  <c:v>4.01</c:v>
                </c:pt>
                <c:pt idx="74">
                  <c:v>4.01</c:v>
                </c:pt>
                <c:pt idx="75">
                  <c:v>4.01</c:v>
                </c:pt>
                <c:pt idx="76">
                  <c:v>4.01</c:v>
                </c:pt>
                <c:pt idx="77">
                  <c:v>4.01</c:v>
                </c:pt>
                <c:pt idx="78">
                  <c:v>4.01</c:v>
                </c:pt>
                <c:pt idx="79">
                  <c:v>4.01</c:v>
                </c:pt>
                <c:pt idx="80">
                  <c:v>4.01</c:v>
                </c:pt>
                <c:pt idx="81">
                  <c:v>6.01</c:v>
                </c:pt>
                <c:pt idx="82">
                  <c:v>6.01</c:v>
                </c:pt>
                <c:pt idx="83">
                  <c:v>6.01</c:v>
                </c:pt>
                <c:pt idx="84">
                  <c:v>6.01</c:v>
                </c:pt>
                <c:pt idx="85">
                  <c:v>6.01</c:v>
                </c:pt>
                <c:pt idx="86">
                  <c:v>6.01</c:v>
                </c:pt>
                <c:pt idx="87">
                  <c:v>6.01</c:v>
                </c:pt>
                <c:pt idx="88">
                  <c:v>3.01</c:v>
                </c:pt>
                <c:pt idx="89">
                  <c:v>3.01</c:v>
                </c:pt>
                <c:pt idx="90">
                  <c:v>6.01</c:v>
                </c:pt>
                <c:pt idx="91">
                  <c:v>5.01</c:v>
                </c:pt>
                <c:pt idx="92">
                  <c:v>5.01</c:v>
                </c:pt>
                <c:pt idx="93">
                  <c:v>5.01</c:v>
                </c:pt>
                <c:pt idx="94">
                  <c:v>5.01</c:v>
                </c:pt>
                <c:pt idx="95">
                  <c:v>5.01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DAC-4A93-B5A5-4C14FBA8B2B6}"/>
            </c:ext>
          </c:extLst>
        </c:ser>
        <c:ser>
          <c:idx val="1"/>
          <c:order val="1"/>
          <c:tx>
            <c:strRef>
              <c:f>'[0908_autoencoder_결과분석.xlsx]#3'!$A$674</c:f>
              <c:strCache>
                <c:ptCount val="1"/>
                <c:pt idx="0">
                  <c:v>20190825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'[0908_autoencoder_결과분석.xlsx]#3'!$F$674:$F$769</c:f>
              <c:numCache>
                <c:formatCode>General</c:formatCode>
                <c:ptCount val="96"/>
                <c:pt idx="0">
                  <c:v>1.08</c:v>
                </c:pt>
                <c:pt idx="1">
                  <c:v>1.08</c:v>
                </c:pt>
                <c:pt idx="2">
                  <c:v>1.08</c:v>
                </c:pt>
                <c:pt idx="3">
                  <c:v>1.08</c:v>
                </c:pt>
                <c:pt idx="4">
                  <c:v>1.08</c:v>
                </c:pt>
                <c:pt idx="5">
                  <c:v>1.08</c:v>
                </c:pt>
                <c:pt idx="6">
                  <c:v>1.08</c:v>
                </c:pt>
                <c:pt idx="7">
                  <c:v>1.08</c:v>
                </c:pt>
                <c:pt idx="8">
                  <c:v>1.08</c:v>
                </c:pt>
                <c:pt idx="9">
                  <c:v>1.08</c:v>
                </c:pt>
                <c:pt idx="10">
                  <c:v>1.08</c:v>
                </c:pt>
                <c:pt idx="11">
                  <c:v>1.08</c:v>
                </c:pt>
                <c:pt idx="12">
                  <c:v>1.08</c:v>
                </c:pt>
                <c:pt idx="13">
                  <c:v>1.08</c:v>
                </c:pt>
                <c:pt idx="14">
                  <c:v>1.08</c:v>
                </c:pt>
                <c:pt idx="15">
                  <c:v>1.08</c:v>
                </c:pt>
                <c:pt idx="16">
                  <c:v>1.08</c:v>
                </c:pt>
                <c:pt idx="17">
                  <c:v>1.08</c:v>
                </c:pt>
                <c:pt idx="18">
                  <c:v>1.08</c:v>
                </c:pt>
                <c:pt idx="19">
                  <c:v>1.08</c:v>
                </c:pt>
                <c:pt idx="20">
                  <c:v>1.08</c:v>
                </c:pt>
                <c:pt idx="21">
                  <c:v>2.08</c:v>
                </c:pt>
                <c:pt idx="22">
                  <c:v>3.08</c:v>
                </c:pt>
                <c:pt idx="23">
                  <c:v>3.08</c:v>
                </c:pt>
                <c:pt idx="24">
                  <c:v>3.08</c:v>
                </c:pt>
                <c:pt idx="25">
                  <c:v>3.08</c:v>
                </c:pt>
                <c:pt idx="26">
                  <c:v>3.08</c:v>
                </c:pt>
                <c:pt idx="27">
                  <c:v>3.08</c:v>
                </c:pt>
                <c:pt idx="28">
                  <c:v>3.08</c:v>
                </c:pt>
                <c:pt idx="29">
                  <c:v>3.08</c:v>
                </c:pt>
                <c:pt idx="30">
                  <c:v>3.08</c:v>
                </c:pt>
                <c:pt idx="31">
                  <c:v>3.08</c:v>
                </c:pt>
                <c:pt idx="32">
                  <c:v>3.08</c:v>
                </c:pt>
                <c:pt idx="33">
                  <c:v>3.08</c:v>
                </c:pt>
                <c:pt idx="34">
                  <c:v>3.08</c:v>
                </c:pt>
                <c:pt idx="35">
                  <c:v>3.08</c:v>
                </c:pt>
                <c:pt idx="36">
                  <c:v>3.08</c:v>
                </c:pt>
                <c:pt idx="37">
                  <c:v>3.08</c:v>
                </c:pt>
                <c:pt idx="38">
                  <c:v>3.08</c:v>
                </c:pt>
                <c:pt idx="39">
                  <c:v>0.08</c:v>
                </c:pt>
                <c:pt idx="40">
                  <c:v>0.08</c:v>
                </c:pt>
                <c:pt idx="41">
                  <c:v>0.08</c:v>
                </c:pt>
                <c:pt idx="42">
                  <c:v>0.08</c:v>
                </c:pt>
                <c:pt idx="43">
                  <c:v>0.08</c:v>
                </c:pt>
                <c:pt idx="44">
                  <c:v>0.08</c:v>
                </c:pt>
                <c:pt idx="45">
                  <c:v>0.08</c:v>
                </c:pt>
                <c:pt idx="46">
                  <c:v>0.08</c:v>
                </c:pt>
                <c:pt idx="47">
                  <c:v>0.08</c:v>
                </c:pt>
                <c:pt idx="48">
                  <c:v>0.08</c:v>
                </c:pt>
                <c:pt idx="49">
                  <c:v>0.08</c:v>
                </c:pt>
                <c:pt idx="50">
                  <c:v>0.08</c:v>
                </c:pt>
                <c:pt idx="51">
                  <c:v>0.08</c:v>
                </c:pt>
                <c:pt idx="52">
                  <c:v>0.08</c:v>
                </c:pt>
                <c:pt idx="53">
                  <c:v>0.08</c:v>
                </c:pt>
                <c:pt idx="54">
                  <c:v>0.08</c:v>
                </c:pt>
                <c:pt idx="55">
                  <c:v>0.08</c:v>
                </c:pt>
                <c:pt idx="56">
                  <c:v>4.08</c:v>
                </c:pt>
                <c:pt idx="57">
                  <c:v>4.08</c:v>
                </c:pt>
                <c:pt idx="58">
                  <c:v>4.08</c:v>
                </c:pt>
                <c:pt idx="59">
                  <c:v>4.08</c:v>
                </c:pt>
                <c:pt idx="60">
                  <c:v>4.08</c:v>
                </c:pt>
                <c:pt idx="61">
                  <c:v>4.08</c:v>
                </c:pt>
                <c:pt idx="62">
                  <c:v>4.08</c:v>
                </c:pt>
                <c:pt idx="63">
                  <c:v>4.08</c:v>
                </c:pt>
                <c:pt idx="64">
                  <c:v>4.08</c:v>
                </c:pt>
                <c:pt idx="65">
                  <c:v>4.08</c:v>
                </c:pt>
                <c:pt idx="66">
                  <c:v>4.08</c:v>
                </c:pt>
                <c:pt idx="67">
                  <c:v>4.08</c:v>
                </c:pt>
                <c:pt idx="68">
                  <c:v>4.08</c:v>
                </c:pt>
                <c:pt idx="69">
                  <c:v>4.08</c:v>
                </c:pt>
                <c:pt idx="70">
                  <c:v>4.08</c:v>
                </c:pt>
                <c:pt idx="71">
                  <c:v>4.08</c:v>
                </c:pt>
                <c:pt idx="72">
                  <c:v>4.08</c:v>
                </c:pt>
                <c:pt idx="73">
                  <c:v>4.08</c:v>
                </c:pt>
                <c:pt idx="74">
                  <c:v>4.08</c:v>
                </c:pt>
                <c:pt idx="75">
                  <c:v>4.08</c:v>
                </c:pt>
                <c:pt idx="76">
                  <c:v>4.08</c:v>
                </c:pt>
                <c:pt idx="77">
                  <c:v>4.08</c:v>
                </c:pt>
                <c:pt idx="78">
                  <c:v>4.08</c:v>
                </c:pt>
                <c:pt idx="79">
                  <c:v>4.08</c:v>
                </c:pt>
                <c:pt idx="80">
                  <c:v>4.08</c:v>
                </c:pt>
                <c:pt idx="81">
                  <c:v>6.08</c:v>
                </c:pt>
                <c:pt idx="82">
                  <c:v>6.08</c:v>
                </c:pt>
                <c:pt idx="83">
                  <c:v>6.08</c:v>
                </c:pt>
                <c:pt idx="84">
                  <c:v>6.08</c:v>
                </c:pt>
                <c:pt idx="85">
                  <c:v>6.08</c:v>
                </c:pt>
                <c:pt idx="86">
                  <c:v>6.08</c:v>
                </c:pt>
                <c:pt idx="87">
                  <c:v>6.08</c:v>
                </c:pt>
                <c:pt idx="88">
                  <c:v>6.08</c:v>
                </c:pt>
                <c:pt idx="89">
                  <c:v>3.08</c:v>
                </c:pt>
                <c:pt idx="90">
                  <c:v>3.08</c:v>
                </c:pt>
                <c:pt idx="91">
                  <c:v>5.08</c:v>
                </c:pt>
                <c:pt idx="92">
                  <c:v>5.08</c:v>
                </c:pt>
                <c:pt idx="93">
                  <c:v>5.08</c:v>
                </c:pt>
                <c:pt idx="94">
                  <c:v>5.08</c:v>
                </c:pt>
                <c:pt idx="95">
                  <c:v>5.08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DAC-4A93-B5A5-4C14FBA8B2B6}"/>
            </c:ext>
          </c:extLst>
        </c:ser>
        <c:ser>
          <c:idx val="2"/>
          <c:order val="2"/>
          <c:tx>
            <c:strRef>
              <c:f>'[0908_autoencoder_결과분석.xlsx]#3'!$A$1346</c:f>
              <c:strCache>
                <c:ptCount val="1"/>
                <c:pt idx="0">
                  <c:v>20190901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'[0908_autoencoder_결과분석.xlsx]#3'!$F$1346:$F$1441</c:f>
              <c:numCache>
                <c:formatCode>General</c:formatCode>
                <c:ptCount val="96"/>
                <c:pt idx="0">
                  <c:v>1.1499999999999999</c:v>
                </c:pt>
                <c:pt idx="1">
                  <c:v>1.1499999999999999</c:v>
                </c:pt>
                <c:pt idx="2">
                  <c:v>1.1499999999999999</c:v>
                </c:pt>
                <c:pt idx="3">
                  <c:v>1.1499999999999999</c:v>
                </c:pt>
                <c:pt idx="4">
                  <c:v>1.1499999999999999</c:v>
                </c:pt>
                <c:pt idx="5">
                  <c:v>1.1499999999999999</c:v>
                </c:pt>
                <c:pt idx="6">
                  <c:v>1.1499999999999999</c:v>
                </c:pt>
                <c:pt idx="7">
                  <c:v>1.1499999999999999</c:v>
                </c:pt>
                <c:pt idx="8">
                  <c:v>1.1499999999999999</c:v>
                </c:pt>
                <c:pt idx="9">
                  <c:v>1.1499999999999999</c:v>
                </c:pt>
                <c:pt idx="10">
                  <c:v>1.1499999999999999</c:v>
                </c:pt>
                <c:pt idx="11">
                  <c:v>1.1499999999999999</c:v>
                </c:pt>
                <c:pt idx="12">
                  <c:v>1.1499999999999999</c:v>
                </c:pt>
                <c:pt idx="13">
                  <c:v>1.1499999999999999</c:v>
                </c:pt>
                <c:pt idx="14">
                  <c:v>1.1499999999999999</c:v>
                </c:pt>
                <c:pt idx="15">
                  <c:v>1.1499999999999999</c:v>
                </c:pt>
                <c:pt idx="16">
                  <c:v>1.1499999999999999</c:v>
                </c:pt>
                <c:pt idx="17">
                  <c:v>1.1499999999999999</c:v>
                </c:pt>
                <c:pt idx="18">
                  <c:v>1.1499999999999999</c:v>
                </c:pt>
                <c:pt idx="19">
                  <c:v>1.1499999999999999</c:v>
                </c:pt>
                <c:pt idx="20">
                  <c:v>1.1499999999999999</c:v>
                </c:pt>
                <c:pt idx="21">
                  <c:v>2.15</c:v>
                </c:pt>
                <c:pt idx="22">
                  <c:v>3.15</c:v>
                </c:pt>
                <c:pt idx="23">
                  <c:v>3.15</c:v>
                </c:pt>
                <c:pt idx="24">
                  <c:v>3.15</c:v>
                </c:pt>
                <c:pt idx="25">
                  <c:v>3.15</c:v>
                </c:pt>
                <c:pt idx="26">
                  <c:v>3.15</c:v>
                </c:pt>
                <c:pt idx="27">
                  <c:v>3.15</c:v>
                </c:pt>
                <c:pt idx="28">
                  <c:v>3.15</c:v>
                </c:pt>
                <c:pt idx="29">
                  <c:v>3.15</c:v>
                </c:pt>
                <c:pt idx="30">
                  <c:v>3.15</c:v>
                </c:pt>
                <c:pt idx="31">
                  <c:v>3.15</c:v>
                </c:pt>
                <c:pt idx="32">
                  <c:v>3.15</c:v>
                </c:pt>
                <c:pt idx="33">
                  <c:v>3.15</c:v>
                </c:pt>
                <c:pt idx="34">
                  <c:v>3.15</c:v>
                </c:pt>
                <c:pt idx="35">
                  <c:v>3.15</c:v>
                </c:pt>
                <c:pt idx="36">
                  <c:v>3.15</c:v>
                </c:pt>
                <c:pt idx="37">
                  <c:v>3.15</c:v>
                </c:pt>
                <c:pt idx="38">
                  <c:v>0.15</c:v>
                </c:pt>
                <c:pt idx="39">
                  <c:v>0.15</c:v>
                </c:pt>
                <c:pt idx="40">
                  <c:v>0.15</c:v>
                </c:pt>
                <c:pt idx="41">
                  <c:v>0.15</c:v>
                </c:pt>
                <c:pt idx="42">
                  <c:v>0.15</c:v>
                </c:pt>
                <c:pt idx="43">
                  <c:v>0.15</c:v>
                </c:pt>
                <c:pt idx="44">
                  <c:v>0.15</c:v>
                </c:pt>
                <c:pt idx="45">
                  <c:v>0.15</c:v>
                </c:pt>
                <c:pt idx="46">
                  <c:v>0.15</c:v>
                </c:pt>
                <c:pt idx="47">
                  <c:v>0.15</c:v>
                </c:pt>
                <c:pt idx="48">
                  <c:v>0.15</c:v>
                </c:pt>
                <c:pt idx="49">
                  <c:v>0.15</c:v>
                </c:pt>
                <c:pt idx="50">
                  <c:v>0.15</c:v>
                </c:pt>
                <c:pt idx="51">
                  <c:v>0.15</c:v>
                </c:pt>
                <c:pt idx="52">
                  <c:v>0.15</c:v>
                </c:pt>
                <c:pt idx="53">
                  <c:v>4.1500000000000004</c:v>
                </c:pt>
                <c:pt idx="54">
                  <c:v>4.1500000000000004</c:v>
                </c:pt>
                <c:pt idx="55">
                  <c:v>4.1500000000000004</c:v>
                </c:pt>
                <c:pt idx="56">
                  <c:v>4.1500000000000004</c:v>
                </c:pt>
                <c:pt idx="57">
                  <c:v>0.15</c:v>
                </c:pt>
                <c:pt idx="58">
                  <c:v>0.15</c:v>
                </c:pt>
                <c:pt idx="59">
                  <c:v>4.1500000000000004</c:v>
                </c:pt>
                <c:pt idx="60">
                  <c:v>4.1500000000000004</c:v>
                </c:pt>
                <c:pt idx="61">
                  <c:v>4.1500000000000004</c:v>
                </c:pt>
                <c:pt idx="62">
                  <c:v>4.1500000000000004</c:v>
                </c:pt>
                <c:pt idx="63">
                  <c:v>4.1500000000000004</c:v>
                </c:pt>
                <c:pt idx="64">
                  <c:v>4.1500000000000004</c:v>
                </c:pt>
                <c:pt idx="65">
                  <c:v>4.1500000000000004</c:v>
                </c:pt>
                <c:pt idx="66">
                  <c:v>4.1500000000000004</c:v>
                </c:pt>
                <c:pt idx="67">
                  <c:v>4.1500000000000004</c:v>
                </c:pt>
                <c:pt idx="68">
                  <c:v>4.1500000000000004</c:v>
                </c:pt>
                <c:pt idx="69">
                  <c:v>4.1500000000000004</c:v>
                </c:pt>
                <c:pt idx="70">
                  <c:v>4.1500000000000004</c:v>
                </c:pt>
                <c:pt idx="71">
                  <c:v>4.1500000000000004</c:v>
                </c:pt>
                <c:pt idx="72">
                  <c:v>4.1500000000000004</c:v>
                </c:pt>
                <c:pt idx="73">
                  <c:v>4.1500000000000004</c:v>
                </c:pt>
                <c:pt idx="74">
                  <c:v>4.1500000000000004</c:v>
                </c:pt>
                <c:pt idx="75">
                  <c:v>4.1500000000000004</c:v>
                </c:pt>
                <c:pt idx="76">
                  <c:v>4.1500000000000004</c:v>
                </c:pt>
                <c:pt idx="77">
                  <c:v>4.1500000000000004</c:v>
                </c:pt>
                <c:pt idx="78">
                  <c:v>4.1500000000000004</c:v>
                </c:pt>
                <c:pt idx="79">
                  <c:v>4.1500000000000004</c:v>
                </c:pt>
                <c:pt idx="80">
                  <c:v>4.1500000000000004</c:v>
                </c:pt>
                <c:pt idx="81">
                  <c:v>6.15</c:v>
                </c:pt>
                <c:pt idx="82">
                  <c:v>6.15</c:v>
                </c:pt>
                <c:pt idx="83">
                  <c:v>6.15</c:v>
                </c:pt>
                <c:pt idx="84">
                  <c:v>6.15</c:v>
                </c:pt>
                <c:pt idx="85">
                  <c:v>6.15</c:v>
                </c:pt>
                <c:pt idx="86">
                  <c:v>6.15</c:v>
                </c:pt>
                <c:pt idx="87">
                  <c:v>6.15</c:v>
                </c:pt>
                <c:pt idx="88">
                  <c:v>6.15</c:v>
                </c:pt>
                <c:pt idx="89">
                  <c:v>6.15</c:v>
                </c:pt>
                <c:pt idx="90">
                  <c:v>6.15</c:v>
                </c:pt>
                <c:pt idx="91">
                  <c:v>5.15</c:v>
                </c:pt>
                <c:pt idx="92">
                  <c:v>5.15</c:v>
                </c:pt>
                <c:pt idx="93">
                  <c:v>5.15</c:v>
                </c:pt>
                <c:pt idx="94">
                  <c:v>5.15</c:v>
                </c:pt>
                <c:pt idx="95">
                  <c:v>5.15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DAC-4A93-B5A5-4C14FBA8B2B6}"/>
            </c:ext>
          </c:extLst>
        </c:ser>
        <c:ser>
          <c:idx val="3"/>
          <c:order val="3"/>
          <c:tx>
            <c:strRef>
              <c:f>'[0908_autoencoder_결과분석.xlsx]#3'!$A$2018</c:f>
              <c:strCache>
                <c:ptCount val="1"/>
                <c:pt idx="0">
                  <c:v>20190908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'[0908_autoencoder_결과분석.xlsx]#3'!$F$2018:$F$2113</c:f>
              <c:numCache>
                <c:formatCode>General</c:formatCode>
                <c:ptCount val="96"/>
                <c:pt idx="0">
                  <c:v>1.22</c:v>
                </c:pt>
                <c:pt idx="1">
                  <c:v>1.22</c:v>
                </c:pt>
                <c:pt idx="2">
                  <c:v>1.22</c:v>
                </c:pt>
                <c:pt idx="3">
                  <c:v>1.22</c:v>
                </c:pt>
                <c:pt idx="4">
                  <c:v>1.22</c:v>
                </c:pt>
                <c:pt idx="5">
                  <c:v>1.22</c:v>
                </c:pt>
                <c:pt idx="6">
                  <c:v>1.22</c:v>
                </c:pt>
                <c:pt idx="7">
                  <c:v>1.22</c:v>
                </c:pt>
                <c:pt idx="8">
                  <c:v>1.22</c:v>
                </c:pt>
                <c:pt idx="9">
                  <c:v>1.22</c:v>
                </c:pt>
                <c:pt idx="10">
                  <c:v>1.22</c:v>
                </c:pt>
                <c:pt idx="11">
                  <c:v>1.22</c:v>
                </c:pt>
                <c:pt idx="12">
                  <c:v>1.22</c:v>
                </c:pt>
                <c:pt idx="13">
                  <c:v>1.22</c:v>
                </c:pt>
                <c:pt idx="14">
                  <c:v>1.22</c:v>
                </c:pt>
                <c:pt idx="15">
                  <c:v>1.22</c:v>
                </c:pt>
                <c:pt idx="16">
                  <c:v>1.22</c:v>
                </c:pt>
                <c:pt idx="17">
                  <c:v>1.22</c:v>
                </c:pt>
                <c:pt idx="18">
                  <c:v>1.22</c:v>
                </c:pt>
                <c:pt idx="19">
                  <c:v>1.22</c:v>
                </c:pt>
                <c:pt idx="20">
                  <c:v>1.22</c:v>
                </c:pt>
                <c:pt idx="21">
                  <c:v>2.2200000000000002</c:v>
                </c:pt>
                <c:pt idx="22">
                  <c:v>3.22</c:v>
                </c:pt>
                <c:pt idx="23">
                  <c:v>3.22</c:v>
                </c:pt>
                <c:pt idx="24">
                  <c:v>3.22</c:v>
                </c:pt>
                <c:pt idx="25">
                  <c:v>3.22</c:v>
                </c:pt>
                <c:pt idx="26">
                  <c:v>3.22</c:v>
                </c:pt>
                <c:pt idx="27">
                  <c:v>3.22</c:v>
                </c:pt>
                <c:pt idx="28">
                  <c:v>3.22</c:v>
                </c:pt>
                <c:pt idx="29">
                  <c:v>3.22</c:v>
                </c:pt>
                <c:pt idx="30">
                  <c:v>3.22</c:v>
                </c:pt>
                <c:pt idx="31">
                  <c:v>3.22</c:v>
                </c:pt>
                <c:pt idx="32">
                  <c:v>3.22</c:v>
                </c:pt>
                <c:pt idx="33">
                  <c:v>3.22</c:v>
                </c:pt>
                <c:pt idx="34">
                  <c:v>3.22</c:v>
                </c:pt>
                <c:pt idx="35">
                  <c:v>3.22</c:v>
                </c:pt>
                <c:pt idx="36">
                  <c:v>3.22</c:v>
                </c:pt>
                <c:pt idx="37">
                  <c:v>0.22</c:v>
                </c:pt>
                <c:pt idx="38">
                  <c:v>0.22</c:v>
                </c:pt>
                <c:pt idx="39">
                  <c:v>0.22</c:v>
                </c:pt>
                <c:pt idx="40">
                  <c:v>0.22</c:v>
                </c:pt>
                <c:pt idx="41">
                  <c:v>0.22</c:v>
                </c:pt>
                <c:pt idx="42">
                  <c:v>0.22</c:v>
                </c:pt>
                <c:pt idx="43">
                  <c:v>0.22</c:v>
                </c:pt>
                <c:pt idx="44">
                  <c:v>0.22</c:v>
                </c:pt>
                <c:pt idx="45">
                  <c:v>0.22</c:v>
                </c:pt>
                <c:pt idx="46">
                  <c:v>0.22</c:v>
                </c:pt>
                <c:pt idx="47">
                  <c:v>0.22</c:v>
                </c:pt>
                <c:pt idx="48">
                  <c:v>0.22</c:v>
                </c:pt>
                <c:pt idx="49">
                  <c:v>0.22</c:v>
                </c:pt>
                <c:pt idx="50">
                  <c:v>0.22</c:v>
                </c:pt>
                <c:pt idx="51">
                  <c:v>0.22</c:v>
                </c:pt>
                <c:pt idx="52">
                  <c:v>0.22</c:v>
                </c:pt>
                <c:pt idx="53">
                  <c:v>0.22</c:v>
                </c:pt>
                <c:pt idx="54">
                  <c:v>0.22</c:v>
                </c:pt>
                <c:pt idx="55">
                  <c:v>0.22</c:v>
                </c:pt>
                <c:pt idx="56">
                  <c:v>0.22</c:v>
                </c:pt>
                <c:pt idx="57">
                  <c:v>0.22</c:v>
                </c:pt>
                <c:pt idx="58">
                  <c:v>0.22</c:v>
                </c:pt>
                <c:pt idx="59">
                  <c:v>0.22</c:v>
                </c:pt>
                <c:pt idx="60">
                  <c:v>4.22</c:v>
                </c:pt>
                <c:pt idx="61">
                  <c:v>4.22</c:v>
                </c:pt>
                <c:pt idx="62">
                  <c:v>4.22</c:v>
                </c:pt>
                <c:pt idx="63">
                  <c:v>4.22</c:v>
                </c:pt>
                <c:pt idx="64">
                  <c:v>4.22</c:v>
                </c:pt>
                <c:pt idx="65">
                  <c:v>4.22</c:v>
                </c:pt>
                <c:pt idx="66">
                  <c:v>4.22</c:v>
                </c:pt>
                <c:pt idx="67">
                  <c:v>4.22</c:v>
                </c:pt>
                <c:pt idx="68">
                  <c:v>4.22</c:v>
                </c:pt>
                <c:pt idx="69">
                  <c:v>4.22</c:v>
                </c:pt>
                <c:pt idx="70">
                  <c:v>4.22</c:v>
                </c:pt>
                <c:pt idx="71">
                  <c:v>4.22</c:v>
                </c:pt>
                <c:pt idx="72">
                  <c:v>4.22</c:v>
                </c:pt>
                <c:pt idx="73">
                  <c:v>4.22</c:v>
                </c:pt>
                <c:pt idx="74">
                  <c:v>4.22</c:v>
                </c:pt>
                <c:pt idx="75">
                  <c:v>4.22</c:v>
                </c:pt>
                <c:pt idx="76">
                  <c:v>4.22</c:v>
                </c:pt>
                <c:pt idx="77">
                  <c:v>4.22</c:v>
                </c:pt>
                <c:pt idx="78">
                  <c:v>4.22</c:v>
                </c:pt>
                <c:pt idx="79">
                  <c:v>4.22</c:v>
                </c:pt>
                <c:pt idx="80">
                  <c:v>4.22</c:v>
                </c:pt>
                <c:pt idx="81">
                  <c:v>6.22</c:v>
                </c:pt>
                <c:pt idx="82">
                  <c:v>6.22</c:v>
                </c:pt>
                <c:pt idx="83">
                  <c:v>6.22</c:v>
                </c:pt>
                <c:pt idx="84">
                  <c:v>6.22</c:v>
                </c:pt>
                <c:pt idx="85">
                  <c:v>6.22</c:v>
                </c:pt>
                <c:pt idx="86">
                  <c:v>6.22</c:v>
                </c:pt>
                <c:pt idx="87">
                  <c:v>6.22</c:v>
                </c:pt>
                <c:pt idx="88">
                  <c:v>6.22</c:v>
                </c:pt>
                <c:pt idx="89">
                  <c:v>6.22</c:v>
                </c:pt>
                <c:pt idx="90">
                  <c:v>6.22</c:v>
                </c:pt>
                <c:pt idx="91">
                  <c:v>5.22</c:v>
                </c:pt>
                <c:pt idx="92">
                  <c:v>5.22</c:v>
                </c:pt>
                <c:pt idx="93">
                  <c:v>5.22</c:v>
                </c:pt>
                <c:pt idx="94">
                  <c:v>5.22</c:v>
                </c:pt>
                <c:pt idx="95">
                  <c:v>5.22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DAC-4A93-B5A5-4C14FBA8B2B6}"/>
            </c:ext>
          </c:extLst>
        </c:ser>
        <c:ser>
          <c:idx val="4"/>
          <c:order val="4"/>
          <c:tx>
            <c:strRef>
              <c:f>'[0908_autoencoder_결과분석.xlsx]#3'!$A$2690</c:f>
              <c:strCache>
                <c:ptCount val="1"/>
                <c:pt idx="0">
                  <c:v>20190915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'[0908_autoencoder_결과분석.xlsx]#3'!$F$2690:$F$2785</c:f>
              <c:numCache>
                <c:formatCode>General</c:formatCode>
                <c:ptCount val="96"/>
                <c:pt idx="0">
                  <c:v>1.29</c:v>
                </c:pt>
                <c:pt idx="1">
                  <c:v>1.29</c:v>
                </c:pt>
                <c:pt idx="2">
                  <c:v>1.29</c:v>
                </c:pt>
                <c:pt idx="3">
                  <c:v>1.29</c:v>
                </c:pt>
                <c:pt idx="4">
                  <c:v>1.29</c:v>
                </c:pt>
                <c:pt idx="5">
                  <c:v>1.29</c:v>
                </c:pt>
                <c:pt idx="6">
                  <c:v>1.29</c:v>
                </c:pt>
                <c:pt idx="7">
                  <c:v>1.29</c:v>
                </c:pt>
                <c:pt idx="8">
                  <c:v>1.29</c:v>
                </c:pt>
                <c:pt idx="9">
                  <c:v>1.29</c:v>
                </c:pt>
                <c:pt idx="10">
                  <c:v>1.29</c:v>
                </c:pt>
                <c:pt idx="11">
                  <c:v>1.29</c:v>
                </c:pt>
                <c:pt idx="12">
                  <c:v>1.29</c:v>
                </c:pt>
                <c:pt idx="13">
                  <c:v>1.29</c:v>
                </c:pt>
                <c:pt idx="14">
                  <c:v>1.29</c:v>
                </c:pt>
                <c:pt idx="15">
                  <c:v>1.29</c:v>
                </c:pt>
                <c:pt idx="16">
                  <c:v>1.29</c:v>
                </c:pt>
                <c:pt idx="17">
                  <c:v>1.29</c:v>
                </c:pt>
                <c:pt idx="18">
                  <c:v>1.29</c:v>
                </c:pt>
                <c:pt idx="19">
                  <c:v>1.29</c:v>
                </c:pt>
                <c:pt idx="20">
                  <c:v>1.29</c:v>
                </c:pt>
                <c:pt idx="21">
                  <c:v>2.29</c:v>
                </c:pt>
                <c:pt idx="22">
                  <c:v>3.29</c:v>
                </c:pt>
                <c:pt idx="23">
                  <c:v>3.29</c:v>
                </c:pt>
                <c:pt idx="24">
                  <c:v>3.29</c:v>
                </c:pt>
                <c:pt idx="25">
                  <c:v>3.29</c:v>
                </c:pt>
                <c:pt idx="26">
                  <c:v>3.29</c:v>
                </c:pt>
                <c:pt idx="27">
                  <c:v>3.29</c:v>
                </c:pt>
                <c:pt idx="28">
                  <c:v>3.29</c:v>
                </c:pt>
                <c:pt idx="29">
                  <c:v>3.29</c:v>
                </c:pt>
                <c:pt idx="30">
                  <c:v>3.29</c:v>
                </c:pt>
                <c:pt idx="31">
                  <c:v>3.29</c:v>
                </c:pt>
                <c:pt idx="32">
                  <c:v>3.29</c:v>
                </c:pt>
                <c:pt idx="33">
                  <c:v>3.29</c:v>
                </c:pt>
                <c:pt idx="34">
                  <c:v>3.29</c:v>
                </c:pt>
                <c:pt idx="35">
                  <c:v>3.29</c:v>
                </c:pt>
                <c:pt idx="36">
                  <c:v>3.29</c:v>
                </c:pt>
                <c:pt idx="37">
                  <c:v>3.29</c:v>
                </c:pt>
                <c:pt idx="38">
                  <c:v>3.29</c:v>
                </c:pt>
                <c:pt idx="39">
                  <c:v>0.28999999999999998</c:v>
                </c:pt>
                <c:pt idx="40">
                  <c:v>0.28999999999999998</c:v>
                </c:pt>
                <c:pt idx="41">
                  <c:v>0.28999999999999998</c:v>
                </c:pt>
                <c:pt idx="42">
                  <c:v>0.28999999999999998</c:v>
                </c:pt>
                <c:pt idx="43">
                  <c:v>0.28999999999999998</c:v>
                </c:pt>
                <c:pt idx="44">
                  <c:v>0.28999999999999998</c:v>
                </c:pt>
                <c:pt idx="45">
                  <c:v>0.28999999999999998</c:v>
                </c:pt>
                <c:pt idx="46">
                  <c:v>0.28999999999999998</c:v>
                </c:pt>
                <c:pt idx="47">
                  <c:v>0.28999999999999998</c:v>
                </c:pt>
                <c:pt idx="48">
                  <c:v>0.28999999999999998</c:v>
                </c:pt>
                <c:pt idx="49">
                  <c:v>0.28999999999999998</c:v>
                </c:pt>
                <c:pt idx="50">
                  <c:v>0.28999999999999998</c:v>
                </c:pt>
                <c:pt idx="51">
                  <c:v>0.28999999999999998</c:v>
                </c:pt>
                <c:pt idx="52">
                  <c:v>0.28999999999999998</c:v>
                </c:pt>
                <c:pt idx="53">
                  <c:v>0.28999999999999998</c:v>
                </c:pt>
                <c:pt idx="54">
                  <c:v>0.28999999999999998</c:v>
                </c:pt>
                <c:pt idx="55">
                  <c:v>0.28999999999999998</c:v>
                </c:pt>
                <c:pt idx="56">
                  <c:v>0.28999999999999998</c:v>
                </c:pt>
                <c:pt idx="57">
                  <c:v>0.28999999999999998</c:v>
                </c:pt>
                <c:pt idx="58">
                  <c:v>0.28999999999999998</c:v>
                </c:pt>
                <c:pt idx="59">
                  <c:v>0.28999999999999998</c:v>
                </c:pt>
                <c:pt idx="60">
                  <c:v>0.28999999999999998</c:v>
                </c:pt>
                <c:pt idx="61">
                  <c:v>0.28999999999999998</c:v>
                </c:pt>
                <c:pt idx="62">
                  <c:v>4.29</c:v>
                </c:pt>
                <c:pt idx="63">
                  <c:v>4.29</c:v>
                </c:pt>
                <c:pt idx="64">
                  <c:v>4.29</c:v>
                </c:pt>
                <c:pt idx="65">
                  <c:v>4.29</c:v>
                </c:pt>
                <c:pt idx="66">
                  <c:v>4.29</c:v>
                </c:pt>
                <c:pt idx="67">
                  <c:v>4.29</c:v>
                </c:pt>
                <c:pt idx="68">
                  <c:v>4.29</c:v>
                </c:pt>
                <c:pt idx="69">
                  <c:v>4.29</c:v>
                </c:pt>
                <c:pt idx="70">
                  <c:v>4.29</c:v>
                </c:pt>
                <c:pt idx="71">
                  <c:v>4.29</c:v>
                </c:pt>
                <c:pt idx="72">
                  <c:v>4.29</c:v>
                </c:pt>
                <c:pt idx="73">
                  <c:v>4.29</c:v>
                </c:pt>
                <c:pt idx="74">
                  <c:v>4.29</c:v>
                </c:pt>
                <c:pt idx="75">
                  <c:v>4.29</c:v>
                </c:pt>
                <c:pt idx="76">
                  <c:v>4.29</c:v>
                </c:pt>
                <c:pt idx="77">
                  <c:v>4.29</c:v>
                </c:pt>
                <c:pt idx="78">
                  <c:v>4.29</c:v>
                </c:pt>
                <c:pt idx="79">
                  <c:v>4.29</c:v>
                </c:pt>
                <c:pt idx="80">
                  <c:v>4.29</c:v>
                </c:pt>
                <c:pt idx="81">
                  <c:v>6.29</c:v>
                </c:pt>
                <c:pt idx="82">
                  <c:v>6.29</c:v>
                </c:pt>
                <c:pt idx="83">
                  <c:v>6.29</c:v>
                </c:pt>
                <c:pt idx="84">
                  <c:v>6.29</c:v>
                </c:pt>
                <c:pt idx="85">
                  <c:v>6.29</c:v>
                </c:pt>
                <c:pt idx="86">
                  <c:v>6.29</c:v>
                </c:pt>
                <c:pt idx="87">
                  <c:v>6.29</c:v>
                </c:pt>
                <c:pt idx="88">
                  <c:v>6.29</c:v>
                </c:pt>
                <c:pt idx="89">
                  <c:v>6.29</c:v>
                </c:pt>
                <c:pt idx="90">
                  <c:v>6.29</c:v>
                </c:pt>
                <c:pt idx="91">
                  <c:v>5.29</c:v>
                </c:pt>
                <c:pt idx="92">
                  <c:v>5.29</c:v>
                </c:pt>
                <c:pt idx="93">
                  <c:v>5.29</c:v>
                </c:pt>
                <c:pt idx="94">
                  <c:v>5.29</c:v>
                </c:pt>
                <c:pt idx="95">
                  <c:v>5.29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DAC-4A93-B5A5-4C14FBA8B2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251200"/>
        <c:axId val="191253120"/>
      </c:lineChart>
      <c:catAx>
        <c:axId val="191251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1253120"/>
        <c:crosses val="autoZero"/>
        <c:auto val="1"/>
        <c:lblAlgn val="ctr"/>
        <c:lblOffset val="100"/>
        <c:noMultiLvlLbl val="0"/>
      </c:catAx>
      <c:valAx>
        <c:axId val="191253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cluster_id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1251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6"/>
            <a:ext cx="4301922" cy="340915"/>
          </a:xfrm>
          <a:prstGeom prst="rect">
            <a:avLst/>
          </a:prstGeom>
        </p:spPr>
        <p:txBody>
          <a:bodyPr vert="horz" lIns="91290" tIns="45647" rIns="91290" bIns="4564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990" y="6"/>
            <a:ext cx="4301922" cy="340915"/>
          </a:xfrm>
          <a:prstGeom prst="rect">
            <a:avLst/>
          </a:prstGeom>
        </p:spPr>
        <p:txBody>
          <a:bodyPr vert="horz" lIns="91290" tIns="45647" rIns="91290" bIns="45647" rtlCol="0"/>
          <a:lstStyle>
            <a:lvl1pPr algn="r">
              <a:defRPr sz="1200"/>
            </a:lvl1pPr>
          </a:lstStyle>
          <a:p>
            <a:fld id="{A4BA1761-6037-4379-B92B-015FB2AA9AE3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6456762"/>
            <a:ext cx="4301922" cy="340915"/>
          </a:xfrm>
          <a:prstGeom prst="rect">
            <a:avLst/>
          </a:prstGeom>
        </p:spPr>
        <p:txBody>
          <a:bodyPr vert="horz" lIns="91290" tIns="45647" rIns="91290" bIns="4564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990" y="6456762"/>
            <a:ext cx="4301922" cy="340915"/>
          </a:xfrm>
          <a:prstGeom prst="rect">
            <a:avLst/>
          </a:prstGeom>
        </p:spPr>
        <p:txBody>
          <a:bodyPr vert="horz" lIns="91290" tIns="45647" rIns="91290" bIns="45647" rtlCol="0" anchor="b"/>
          <a:lstStyle>
            <a:lvl1pPr algn="r">
              <a:defRPr sz="1200"/>
            </a:lvl1pPr>
          </a:lstStyle>
          <a:p>
            <a:fld id="{11F62CB2-3F85-4E0C-8C80-33B2BDCCFD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297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4302230" cy="341064"/>
          </a:xfrm>
          <a:prstGeom prst="rect">
            <a:avLst/>
          </a:prstGeom>
        </p:spPr>
        <p:txBody>
          <a:bodyPr vert="horz" lIns="91400" tIns="45700" rIns="91400" bIns="4570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699" y="3"/>
            <a:ext cx="4302230" cy="341064"/>
          </a:xfrm>
          <a:prstGeom prst="rect">
            <a:avLst/>
          </a:prstGeom>
        </p:spPr>
        <p:txBody>
          <a:bodyPr vert="horz" lIns="91400" tIns="45700" rIns="91400" bIns="4570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B14602A-5912-47AD-92F6-9D4D90DB79D3}" type="datetimeFigureOut">
              <a:rPr lang="ko-KR" altLang="en-US" smtClean="0"/>
              <a:pPr/>
              <a:t>2023-12-18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50900"/>
            <a:ext cx="3057525" cy="2293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00" tIns="45700" rIns="91400" bIns="4570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828" y="3271384"/>
            <a:ext cx="7942579" cy="2676585"/>
          </a:xfrm>
          <a:prstGeom prst="rect">
            <a:avLst/>
          </a:prstGeom>
        </p:spPr>
        <p:txBody>
          <a:bodyPr vert="horz" lIns="91400" tIns="45700" rIns="91400" bIns="4570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4"/>
            <a:ext cx="4302230" cy="341064"/>
          </a:xfrm>
          <a:prstGeom prst="rect">
            <a:avLst/>
          </a:prstGeom>
        </p:spPr>
        <p:txBody>
          <a:bodyPr vert="horz" lIns="91400" tIns="45700" rIns="91400" bIns="4570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699" y="6456614"/>
            <a:ext cx="4302230" cy="341064"/>
          </a:xfrm>
          <a:prstGeom prst="rect">
            <a:avLst/>
          </a:prstGeom>
        </p:spPr>
        <p:txBody>
          <a:bodyPr vert="horz" lIns="91400" tIns="45700" rIns="91400" bIns="4570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45F652F-2E04-41B9-B6E6-E3033D0BA06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388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5488" y="923925"/>
            <a:ext cx="3322637" cy="24923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B3D5D-1EF4-4B2C-9232-22E5392E029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46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5488" y="923925"/>
            <a:ext cx="3322637" cy="24923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B3D5D-1EF4-4B2C-9232-22E5392E029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808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46438" y="912813"/>
            <a:ext cx="3282950" cy="2462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B3D5D-1EF4-4B2C-9232-22E5392E029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96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5488" y="923925"/>
            <a:ext cx="3322637" cy="24923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B3D5D-1EF4-4B2C-9232-22E5392E029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797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5488" y="923925"/>
            <a:ext cx="3322637" cy="24923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https://eat-toast.tistory.com/4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B3D5D-1EF4-4B2C-9232-22E5392E029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0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5488" y="923925"/>
            <a:ext cx="3322637" cy="24923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K-means : https://blog.naver.com/daily__record/222016629127</a:t>
            </a:r>
          </a:p>
          <a:p>
            <a:r>
              <a:rPr lang="en-US" altLang="ko-KR" dirty="0"/>
              <a:t>DEC: https://arxiv.org/pdf/1511.06335.pdf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B3D5D-1EF4-4B2C-9232-22E5392E029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157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https://cafe.naver.com/soynature/1395</a:t>
            </a:r>
          </a:p>
          <a:p>
            <a:r>
              <a:rPr lang="en-US" altLang="ko-KR" dirty="0"/>
              <a:t>https://blog.naver.com/wjddudwo209/221465886383</a:t>
            </a:r>
          </a:p>
          <a:p>
            <a:r>
              <a:rPr lang="en-US" altLang="ko-KR" dirty="0"/>
              <a:t>https://cafe.naver.com/soynature/2097</a:t>
            </a:r>
          </a:p>
          <a:p>
            <a:r>
              <a:rPr lang="en-US" altLang="ko-KR" dirty="0"/>
              <a:t>https://cafe.naver.com/soynature/2096</a:t>
            </a:r>
          </a:p>
          <a:p>
            <a:r>
              <a:rPr lang="en-US" altLang="ko-KR" dirty="0"/>
              <a:t>https://cafe.naver.com/soynature/1478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5F652F-2E04-41B9-B6E6-E3033D0BA067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816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5488" y="923925"/>
            <a:ext cx="3322637" cy="24923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B3D5D-1EF4-4B2C-9232-22E5392E029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306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B3D5D-1EF4-4B2C-9232-22E5392E029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541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 bwMode="auto">
          <a:xfrm>
            <a:off x="0" y="6366887"/>
            <a:ext cx="9144000" cy="4911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10470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pattFill prst="openDmnd">
          <a:fgClr>
            <a:schemeClr val="bg1">
              <a:lumMod val="85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 bwMode="auto">
          <a:xfrm>
            <a:off x="0" y="0"/>
            <a:ext cx="9144000" cy="4509120"/>
          </a:xfrm>
          <a:prstGeom prst="rect">
            <a:avLst/>
          </a:prstGeom>
          <a:gradFill>
            <a:gsLst>
              <a:gs pos="34000">
                <a:schemeClr val="bg1">
                  <a:alpha val="8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굴림" pitchFamily="50" charset="-127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2564-ECF1-4749-8987-0750B075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764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pattFill prst="openDmnd">
          <a:fgClr>
            <a:schemeClr val="bg1">
              <a:lumMod val="85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865544"/>
            <a:ext cx="9144000" cy="5992456"/>
          </a:xfrm>
          <a:prstGeom prst="rect">
            <a:avLst/>
          </a:prstGeom>
          <a:solidFill>
            <a:schemeClr val="tx1">
              <a:lumMod val="65000"/>
              <a:lumOff val="3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79512" y="346348"/>
            <a:ext cx="8784976" cy="61656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sx="101000" sy="101000" algn="ct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17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9144000" cy="8068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sx="101000" sy="101000" algn="ct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17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 userDrawn="1"/>
        </p:nvSpPr>
        <p:spPr bwMode="auto">
          <a:xfrm>
            <a:off x="0" y="806820"/>
            <a:ext cx="9144000" cy="42249"/>
          </a:xfrm>
          <a:prstGeom prst="rect">
            <a:avLst/>
          </a:prstGeom>
          <a:gradFill>
            <a:gsLst>
              <a:gs pos="13000">
                <a:schemeClr val="accent1">
                  <a:lumMod val="75000"/>
                </a:schemeClr>
              </a:gs>
              <a:gs pos="100000">
                <a:schemeClr val="accent1">
                  <a:lumMod val="57000"/>
                </a:scheme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7809" y="235677"/>
            <a:ext cx="7772400" cy="566758"/>
          </a:xfrm>
        </p:spPr>
        <p:txBody>
          <a:bodyPr>
            <a:normAutofit/>
          </a:bodyPr>
          <a:lstStyle>
            <a:lvl1pPr algn="l">
              <a:defRPr sz="2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155259" y="6598247"/>
            <a:ext cx="1094874" cy="187367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</p:spPr>
        <p:txBody>
          <a:bodyPr/>
          <a:lstStyle>
            <a:lvl1pPr algn="ctr">
              <a:defRPr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B02A2564-ECF1-4749-8987-0750B075749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 bwMode="auto">
          <a:xfrm>
            <a:off x="137040" y="2011"/>
            <a:ext cx="515030" cy="690685"/>
          </a:xfrm>
          <a:prstGeom prst="rect">
            <a:avLst/>
          </a:prstGeom>
          <a:gradFill>
            <a:gsLst>
              <a:gs pos="13000">
                <a:schemeClr val="accent1">
                  <a:lumMod val="75000"/>
                </a:schemeClr>
              </a:gs>
              <a:gs pos="100000">
                <a:schemeClr val="accent1">
                  <a:lumMod val="57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굴림" pitchFamily="50" charset="-127"/>
            </a:endParaRPr>
          </a:p>
        </p:txBody>
      </p:sp>
      <p:pic>
        <p:nvPicPr>
          <p:cNvPr id="2052" name="Picture 4" descr="F:\[PPT]\png뽑기\실사느낌\046_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866" y="432709"/>
            <a:ext cx="912782" cy="41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771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pattFill prst="openDmnd">
          <a:fgClr>
            <a:schemeClr val="bg1">
              <a:lumMod val="85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865544"/>
            <a:ext cx="9144000" cy="5992456"/>
          </a:xfrm>
          <a:prstGeom prst="rect">
            <a:avLst/>
          </a:prstGeom>
          <a:solidFill>
            <a:schemeClr val="tx1">
              <a:lumMod val="65000"/>
              <a:lumOff val="3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79512" y="346348"/>
            <a:ext cx="8784976" cy="61656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sx="101000" sy="101000" algn="ct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17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2011"/>
            <a:ext cx="9144000" cy="8457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sx="101000" sy="101000" algn="ct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17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155259" y="6598247"/>
            <a:ext cx="1094874" cy="187367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</p:spPr>
        <p:txBody>
          <a:bodyPr/>
          <a:lstStyle>
            <a:lvl1pPr algn="ctr">
              <a:defRPr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B02A2564-ECF1-4749-8987-0750B075749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0" name="직사각형 19"/>
          <p:cNvSpPr/>
          <p:nvPr userDrawn="1"/>
        </p:nvSpPr>
        <p:spPr bwMode="auto">
          <a:xfrm>
            <a:off x="108520" y="462843"/>
            <a:ext cx="9035480" cy="382228"/>
          </a:xfrm>
          <a:prstGeom prst="rect">
            <a:avLst/>
          </a:prstGeom>
          <a:pattFill prst="smCheck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40605" y="414449"/>
            <a:ext cx="6830536" cy="468395"/>
          </a:xfrm>
        </p:spPr>
        <p:txBody>
          <a:bodyPr>
            <a:normAutofit/>
          </a:bodyPr>
          <a:lstStyle>
            <a:lvl1pPr algn="l">
              <a:defRPr sz="16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직사각형 20"/>
          <p:cNvSpPr/>
          <p:nvPr userDrawn="1"/>
        </p:nvSpPr>
        <p:spPr bwMode="auto">
          <a:xfrm>
            <a:off x="0" y="806820"/>
            <a:ext cx="9144000" cy="422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굴림" pitchFamily="50" charset="-127"/>
            </a:endParaRPr>
          </a:p>
        </p:txBody>
      </p:sp>
      <p:sp>
        <p:nvSpPr>
          <p:cNvPr id="23" name="직사각형 22"/>
          <p:cNvSpPr/>
          <p:nvPr userDrawn="1"/>
        </p:nvSpPr>
        <p:spPr bwMode="auto">
          <a:xfrm>
            <a:off x="137040" y="2011"/>
            <a:ext cx="515030" cy="690685"/>
          </a:xfrm>
          <a:prstGeom prst="rect">
            <a:avLst/>
          </a:prstGeom>
          <a:gradFill>
            <a:gsLst>
              <a:gs pos="13000">
                <a:schemeClr val="accent1">
                  <a:lumMod val="75000"/>
                </a:schemeClr>
              </a:gs>
              <a:gs pos="100000">
                <a:schemeClr val="accent1">
                  <a:lumMod val="57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4269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pattFill prst="openDmnd">
          <a:fgClr>
            <a:schemeClr val="bg1">
              <a:lumMod val="85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865544"/>
            <a:ext cx="9144000" cy="5992456"/>
          </a:xfrm>
          <a:prstGeom prst="rect">
            <a:avLst/>
          </a:prstGeom>
          <a:solidFill>
            <a:schemeClr val="tx1">
              <a:lumMod val="65000"/>
              <a:lumOff val="3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79512" y="0"/>
            <a:ext cx="8784976" cy="6512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sx="101000" sy="101000" algn="ct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17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7809" y="284445"/>
            <a:ext cx="7772400" cy="566758"/>
          </a:xfrm>
        </p:spPr>
        <p:txBody>
          <a:bodyPr>
            <a:normAutofit/>
          </a:bodyPr>
          <a:lstStyle>
            <a:lvl1pPr algn="l">
              <a:defRPr sz="2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155259" y="6598247"/>
            <a:ext cx="1094874" cy="187367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</p:spPr>
        <p:txBody>
          <a:bodyPr/>
          <a:lstStyle>
            <a:lvl1pPr algn="ctr">
              <a:defRPr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B02A2564-ECF1-4749-8987-0750B075749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141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 bwMode="auto">
          <a:xfrm>
            <a:off x="0" y="104275"/>
            <a:ext cx="9144000" cy="4301070"/>
          </a:xfrm>
          <a:prstGeom prst="rect">
            <a:avLst/>
          </a:prstGeom>
          <a:gradFill>
            <a:gsLst>
              <a:gs pos="34000">
                <a:schemeClr val="bg1">
                  <a:alpha val="8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굴림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678866" y="2240565"/>
            <a:ext cx="4478521" cy="2988635"/>
            <a:chOff x="2082188" y="411918"/>
            <a:chExt cx="5870594" cy="3616248"/>
          </a:xfrm>
        </p:grpSpPr>
        <p:sp>
          <p:nvSpPr>
            <p:cNvPr id="7" name="타원 6"/>
            <p:cNvSpPr/>
            <p:nvPr userDrawn="1"/>
          </p:nvSpPr>
          <p:spPr bwMode="auto">
            <a:xfrm>
              <a:off x="2082188" y="1303996"/>
              <a:ext cx="3977089" cy="2724170"/>
            </a:xfrm>
            <a:prstGeom prst="ellipse">
              <a:avLst/>
            </a:prstGeom>
            <a:gradFill flip="none" rotWithShape="1">
              <a:gsLst>
                <a:gs pos="2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/>
            <p:cNvSpPr/>
            <p:nvPr userDrawn="1"/>
          </p:nvSpPr>
          <p:spPr bwMode="auto">
            <a:xfrm>
              <a:off x="3975693" y="1303996"/>
              <a:ext cx="3977089" cy="2724170"/>
            </a:xfrm>
            <a:prstGeom prst="ellipse">
              <a:avLst/>
            </a:prstGeom>
            <a:gradFill flip="none" rotWithShape="1">
              <a:gsLst>
                <a:gs pos="2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타원 8"/>
            <p:cNvSpPr/>
            <p:nvPr userDrawn="1"/>
          </p:nvSpPr>
          <p:spPr bwMode="auto">
            <a:xfrm>
              <a:off x="3515032" y="411918"/>
              <a:ext cx="3977089" cy="2724170"/>
            </a:xfrm>
            <a:prstGeom prst="ellipse">
              <a:avLst/>
            </a:prstGeom>
            <a:gradFill flip="none" rotWithShape="1">
              <a:gsLst>
                <a:gs pos="8000">
                  <a:srgbClr val="CCECFF">
                    <a:lumMod val="33000"/>
                    <a:lumOff val="67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 bwMode="auto">
          <a:xfrm>
            <a:off x="0" y="5715001"/>
            <a:ext cx="9144000" cy="1143000"/>
          </a:xfrm>
          <a:prstGeom prst="rect">
            <a:avLst/>
          </a:prstGeom>
          <a:gradFill flip="none" rotWithShape="1">
            <a:gsLst>
              <a:gs pos="78000">
                <a:schemeClr val="tx1">
                  <a:lumMod val="50000"/>
                  <a:lumOff val="50000"/>
                  <a:alpha val="18000"/>
                </a:schemeClr>
              </a:gs>
              <a:gs pos="20000">
                <a:schemeClr val="bg1">
                  <a:lumMod val="50000"/>
                  <a:alpha val="28000"/>
                </a:scheme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5726733"/>
            <a:ext cx="9144000" cy="1131268"/>
          </a:xfrm>
          <a:prstGeom prst="rect">
            <a:avLst/>
          </a:prstGeom>
          <a:gradFill>
            <a:gsLst>
              <a:gs pos="80000">
                <a:schemeClr val="accent1">
                  <a:lumMod val="72000"/>
                </a:schemeClr>
              </a:gs>
              <a:gs pos="42000">
                <a:schemeClr val="accent1">
                  <a:lumMod val="53000"/>
                </a:schemeClr>
              </a:gs>
            </a:gsLst>
            <a:lin ang="72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굴림" pitchFamily="50" charset="-127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1136300" y="2575632"/>
            <a:ext cx="8021087" cy="387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1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ransition advClick="0"/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02A2564-ECF1-4749-8987-0750B075749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928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4" r:id="rId3"/>
    <p:sldLayoutId id="2147483683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34909" y="2996952"/>
            <a:ext cx="1706557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1400" spc="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2020.10.07 (</a:t>
            </a:r>
            <a:r>
              <a:rPr lang="ko-KR" altLang="en-US" sz="1400" spc="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수</a:t>
            </a:r>
            <a:r>
              <a:rPr lang="en-US" altLang="ko-KR" sz="1400" spc="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400" spc="1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0002" y="1879664"/>
            <a:ext cx="6002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3000" spc="-40" dirty="0" err="1">
                <a:gradFill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딥러닝</a:t>
            </a:r>
            <a:r>
              <a:rPr lang="ko-KR" altLang="en-US" sz="3000" spc="-40" dirty="0">
                <a:gradFill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기반 도심지 교통혼잡 예측 </a:t>
            </a:r>
            <a:endParaRPr lang="en-US" altLang="ko-KR" sz="3000" spc="-40" dirty="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3000" spc="-40" dirty="0">
                <a:gradFill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및 신호제어 솔루션 시스템 개발</a:t>
            </a:r>
            <a:endParaRPr lang="en-US" altLang="ko-KR" sz="3000" spc="-40" dirty="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425" y="287214"/>
            <a:ext cx="2588687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altLang="ko-KR" sz="1200" spc="-4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200" spc="-4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차년도</a:t>
            </a:r>
            <a:endParaRPr lang="en-US" altLang="ko-KR" sz="1200" spc="-4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2051720" y="345278"/>
            <a:ext cx="6804248" cy="218935"/>
            <a:chOff x="4222008" y="583052"/>
            <a:chExt cx="6012160" cy="218935"/>
          </a:xfrm>
        </p:grpSpPr>
        <p:cxnSp>
          <p:nvCxnSpPr>
            <p:cNvPr id="41" name="직선 연결선 40"/>
            <p:cNvCxnSpPr>
              <a:cxnSpLocks/>
            </p:cNvCxnSpPr>
            <p:nvPr/>
          </p:nvCxnSpPr>
          <p:spPr bwMode="auto">
            <a:xfrm>
              <a:off x="4293621" y="702568"/>
              <a:ext cx="5940547" cy="9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직선 연결선 41"/>
            <p:cNvCxnSpPr/>
            <p:nvPr/>
          </p:nvCxnSpPr>
          <p:spPr bwMode="auto">
            <a:xfrm flipH="1" flipV="1">
              <a:off x="4222008" y="583052"/>
              <a:ext cx="151284" cy="2189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6" name="그룹 35"/>
          <p:cNvGrpSpPr/>
          <p:nvPr/>
        </p:nvGrpSpPr>
        <p:grpSpPr>
          <a:xfrm>
            <a:off x="616" y="319734"/>
            <a:ext cx="534293" cy="218935"/>
            <a:chOff x="148900" y="583052"/>
            <a:chExt cx="534293" cy="218935"/>
          </a:xfrm>
        </p:grpSpPr>
        <p:cxnSp>
          <p:nvCxnSpPr>
            <p:cNvPr id="39" name="직선 연결선 38"/>
            <p:cNvCxnSpPr/>
            <p:nvPr/>
          </p:nvCxnSpPr>
          <p:spPr bwMode="auto">
            <a:xfrm flipH="1" flipV="1">
              <a:off x="531909" y="583052"/>
              <a:ext cx="151284" cy="2189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직선 연결선 39"/>
            <p:cNvCxnSpPr/>
            <p:nvPr/>
          </p:nvCxnSpPr>
          <p:spPr bwMode="auto">
            <a:xfrm>
              <a:off x="148900" y="702568"/>
              <a:ext cx="45646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7" name="이등변 삼각형 36"/>
          <p:cNvSpPr/>
          <p:nvPr/>
        </p:nvSpPr>
        <p:spPr bwMode="auto">
          <a:xfrm>
            <a:off x="324592" y="329782"/>
            <a:ext cx="138639" cy="119516"/>
          </a:xfrm>
          <a:prstGeom prst="triangle">
            <a:avLst/>
          </a:prstGeom>
          <a:solidFill>
            <a:schemeClr val="bg1">
              <a:lumMod val="85000"/>
              <a:alpha val="4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굴림" pitchFamily="50" charset="-127"/>
            </a:endParaRPr>
          </a:p>
        </p:txBody>
      </p:sp>
      <p:sp>
        <p:nvSpPr>
          <p:cNvPr id="38" name="이등변 삼각형 37"/>
          <p:cNvSpPr/>
          <p:nvPr/>
        </p:nvSpPr>
        <p:spPr bwMode="auto">
          <a:xfrm flipV="1">
            <a:off x="3216660" y="440162"/>
            <a:ext cx="138639" cy="119516"/>
          </a:xfrm>
          <a:prstGeom prst="triangle">
            <a:avLst/>
          </a:prstGeom>
          <a:solidFill>
            <a:schemeClr val="bg1">
              <a:lumMod val="85000"/>
              <a:alpha val="4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굴림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961" y="1430660"/>
            <a:ext cx="3753622" cy="34051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ko-KR" altLang="en-US" sz="1400" spc="-4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한국교통연구원</a:t>
            </a:r>
            <a:r>
              <a:rPr lang="en-US" altLang="ko-KR" sz="1400" spc="-4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(KOTI)</a:t>
            </a:r>
            <a:endParaRPr lang="ko-KR" altLang="en-US" sz="1400" spc="-4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3625" y="3448835"/>
            <a:ext cx="384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spc="-40" dirty="0">
                <a:solidFill>
                  <a:srgbClr val="0F3B6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-Deep Embedded   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spc="-40" dirty="0">
                <a:solidFill>
                  <a:srgbClr val="0F3B6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Clustering(DEC)</a:t>
            </a:r>
            <a:r>
              <a:rPr lang="ko-KR" altLang="en-US" sz="2000" spc="-40" dirty="0">
                <a:solidFill>
                  <a:srgbClr val="0F3B6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을 통한</a:t>
            </a:r>
            <a:endParaRPr lang="en-US" altLang="ko-KR" sz="2000" spc="-40" dirty="0">
              <a:solidFill>
                <a:srgbClr val="0F3B6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spc="-40" dirty="0">
                <a:solidFill>
                  <a:srgbClr val="0F3B6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교통 패턴 분류 방법론 </a:t>
            </a:r>
          </a:p>
        </p:txBody>
      </p:sp>
    </p:spTree>
    <p:extLst>
      <p:ext uri="{BB962C8B-B14F-4D97-AF65-F5344CB8AC3E}">
        <p14:creationId xmlns:p14="http://schemas.microsoft.com/office/powerpoint/2010/main" val="806520477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B02A2564-ECF1-4749-8987-0750B0757494}" type="slidenum">
              <a:rPr lang="ko-KR" altLang="en-US" sz="900">
                <a:solidFill>
                  <a:schemeClr val="bg1"/>
                </a:solidFill>
              </a:rPr>
              <a:pPr/>
              <a:t>10</a:t>
            </a:fld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2E04B3D-70F5-4D54-929B-0862B761959B}"/>
              </a:ext>
            </a:extLst>
          </p:cNvPr>
          <p:cNvGrpSpPr/>
          <p:nvPr/>
        </p:nvGrpSpPr>
        <p:grpSpPr>
          <a:xfrm>
            <a:off x="467515" y="1007522"/>
            <a:ext cx="4896573" cy="261238"/>
            <a:chOff x="4628080" y="2725484"/>
            <a:chExt cx="1169717" cy="26123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69570D1-ED67-4F69-A088-F78971CF1D3F}"/>
                </a:ext>
              </a:extLst>
            </p:cNvPr>
            <p:cNvSpPr/>
            <p:nvPr/>
          </p:nvSpPr>
          <p:spPr>
            <a:xfrm>
              <a:off x="4629340" y="2725484"/>
              <a:ext cx="1168457" cy="26123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08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신호최적화를 위한 시뮬레이션 구축 </a:t>
              </a:r>
              <a:r>
                <a:rPr lang="en-US" altLang="ko-KR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08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(</a:t>
              </a:r>
              <a:r>
                <a:rPr lang="ko-KR" alt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08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오전 </a:t>
              </a:r>
              <a:r>
                <a:rPr lang="en-US" altLang="ko-KR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08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8</a:t>
              </a:r>
              <a:r>
                <a:rPr lang="ko-KR" alt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08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</a:t>
              </a:r>
              <a:r>
                <a:rPr lang="en-US" altLang="ko-KR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08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_1, 1~5</a:t>
              </a:r>
              <a:r>
                <a:rPr lang="ko-KR" alt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08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교차로</a:t>
              </a:r>
              <a:r>
                <a:rPr lang="en-US" altLang="ko-KR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08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108F087-C2E3-4B21-86B4-25140D59E63B}"/>
                </a:ext>
              </a:extLst>
            </p:cNvPr>
            <p:cNvSpPr/>
            <p:nvPr/>
          </p:nvSpPr>
          <p:spPr>
            <a:xfrm>
              <a:off x="4628080" y="2725484"/>
              <a:ext cx="48184" cy="2612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녹화_2019_11_25_10_46_45_724">
            <a:hlinkClick r:id="" action="ppaction://media"/>
            <a:extLst>
              <a:ext uri="{FF2B5EF4-FFF2-40B4-BE49-F238E27FC236}">
                <a16:creationId xmlns:a16="http://schemas.microsoft.com/office/drawing/2014/main" id="{09A66A54-AC00-432D-8DC0-8D3CF14420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790" y="1305464"/>
            <a:ext cx="8324223" cy="4994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B5F2E1-577C-4CB7-A473-E6C0001032D6}"/>
              </a:ext>
            </a:extLst>
          </p:cNvPr>
          <p:cNvSpPr txBox="1"/>
          <p:nvPr/>
        </p:nvSpPr>
        <p:spPr>
          <a:xfrm>
            <a:off x="1962123" y="6212051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83226-3802-4E0A-8409-B5C575852919}"/>
              </a:ext>
            </a:extLst>
          </p:cNvPr>
          <p:cNvSpPr txBox="1"/>
          <p:nvPr/>
        </p:nvSpPr>
        <p:spPr>
          <a:xfrm>
            <a:off x="6204604" y="6212051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</a:t>
            </a:r>
            <a:endParaRPr lang="ko-KR" alt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807FF4C-A9E7-4D1F-9E17-971027C5EFE6}"/>
              </a:ext>
            </a:extLst>
          </p:cNvPr>
          <p:cNvGraphicFramePr>
            <a:graphicFrameLocks noGrp="1"/>
          </p:cNvGraphicFramePr>
          <p:nvPr/>
        </p:nvGraphicFramePr>
        <p:xfrm>
          <a:off x="2706410" y="2092598"/>
          <a:ext cx="704864" cy="193920"/>
        </p:xfrm>
        <a:graphic>
          <a:graphicData uri="http://schemas.openxmlformats.org/drawingml/2006/table">
            <a:tbl>
              <a:tblPr/>
              <a:tblGrid>
                <a:gridCol w="704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90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방죽네거리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C22A3E5-630B-4241-8433-BB84E80C6E59}"/>
              </a:ext>
            </a:extLst>
          </p:cNvPr>
          <p:cNvGraphicFramePr>
            <a:graphicFrameLocks noGrp="1"/>
          </p:cNvGraphicFramePr>
          <p:nvPr/>
        </p:nvGraphicFramePr>
        <p:xfrm>
          <a:off x="1975798" y="3892798"/>
          <a:ext cx="704864" cy="193920"/>
        </p:xfrm>
        <a:graphic>
          <a:graphicData uri="http://schemas.openxmlformats.org/drawingml/2006/table">
            <a:tbl>
              <a:tblPr/>
              <a:tblGrid>
                <a:gridCol w="704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90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은하수네거리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0D9DB81-6CD4-4C58-A77C-CEF145917B22}"/>
              </a:ext>
            </a:extLst>
          </p:cNvPr>
          <p:cNvGraphicFramePr>
            <a:graphicFrameLocks noGrp="1"/>
          </p:cNvGraphicFramePr>
          <p:nvPr/>
        </p:nvGraphicFramePr>
        <p:xfrm>
          <a:off x="658168" y="5260950"/>
          <a:ext cx="704864" cy="315840"/>
        </p:xfrm>
        <a:graphic>
          <a:graphicData uri="http://schemas.openxmlformats.org/drawingml/2006/table">
            <a:tbl>
              <a:tblPr/>
              <a:tblGrid>
                <a:gridCol w="704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90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경성큰마을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네거리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B52B8EEC-C863-4DE1-8F58-8EF0DDF4F1EB}"/>
              </a:ext>
            </a:extLst>
          </p:cNvPr>
          <p:cNvGraphicFramePr>
            <a:graphicFrameLocks noGrp="1"/>
          </p:cNvGraphicFramePr>
          <p:nvPr/>
        </p:nvGraphicFramePr>
        <p:xfrm>
          <a:off x="3606535" y="3068071"/>
          <a:ext cx="704864" cy="193920"/>
        </p:xfrm>
        <a:graphic>
          <a:graphicData uri="http://schemas.openxmlformats.org/drawingml/2006/table">
            <a:tbl>
              <a:tblPr/>
              <a:tblGrid>
                <a:gridCol w="704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90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파랑새네거리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641017F-01E2-4094-8900-116F2E0EC532}"/>
              </a:ext>
            </a:extLst>
          </p:cNvPr>
          <p:cNvGraphicFramePr>
            <a:graphicFrameLocks noGrp="1"/>
          </p:cNvGraphicFramePr>
          <p:nvPr/>
        </p:nvGraphicFramePr>
        <p:xfrm>
          <a:off x="2328230" y="4900910"/>
          <a:ext cx="704864" cy="193920"/>
        </p:xfrm>
        <a:graphic>
          <a:graphicData uri="http://schemas.openxmlformats.org/drawingml/2006/table">
            <a:tbl>
              <a:tblPr/>
              <a:tblGrid>
                <a:gridCol w="704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90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큰마을네거리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807FF4C-A9E7-4D1F-9E17-971027C5EFE6}"/>
              </a:ext>
            </a:extLst>
          </p:cNvPr>
          <p:cNvGraphicFramePr>
            <a:graphicFrameLocks noGrp="1"/>
          </p:cNvGraphicFramePr>
          <p:nvPr/>
        </p:nvGraphicFramePr>
        <p:xfrm>
          <a:off x="6852676" y="2035896"/>
          <a:ext cx="704864" cy="193920"/>
        </p:xfrm>
        <a:graphic>
          <a:graphicData uri="http://schemas.openxmlformats.org/drawingml/2006/table">
            <a:tbl>
              <a:tblPr/>
              <a:tblGrid>
                <a:gridCol w="704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90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방죽네거리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C22A3E5-630B-4241-8433-BB84E80C6E59}"/>
              </a:ext>
            </a:extLst>
          </p:cNvPr>
          <p:cNvGraphicFramePr>
            <a:graphicFrameLocks noGrp="1"/>
          </p:cNvGraphicFramePr>
          <p:nvPr/>
        </p:nvGraphicFramePr>
        <p:xfrm>
          <a:off x="6105654" y="3933056"/>
          <a:ext cx="704864" cy="193920"/>
        </p:xfrm>
        <a:graphic>
          <a:graphicData uri="http://schemas.openxmlformats.org/drawingml/2006/table">
            <a:tbl>
              <a:tblPr/>
              <a:tblGrid>
                <a:gridCol w="704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90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은하수네거리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C0D9DB81-6CD4-4C58-A77C-CEF145917B22}"/>
              </a:ext>
            </a:extLst>
          </p:cNvPr>
          <p:cNvGraphicFramePr>
            <a:graphicFrameLocks noGrp="1"/>
          </p:cNvGraphicFramePr>
          <p:nvPr/>
        </p:nvGraphicFramePr>
        <p:xfrm>
          <a:off x="4788024" y="5301208"/>
          <a:ext cx="704864" cy="315840"/>
        </p:xfrm>
        <a:graphic>
          <a:graphicData uri="http://schemas.openxmlformats.org/drawingml/2006/table">
            <a:tbl>
              <a:tblPr/>
              <a:tblGrid>
                <a:gridCol w="704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90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경성큰마을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네거리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52B8EEC-C863-4DE1-8F58-8EF0DDF4F1EB}"/>
              </a:ext>
            </a:extLst>
          </p:cNvPr>
          <p:cNvGraphicFramePr>
            <a:graphicFrameLocks noGrp="1"/>
          </p:cNvGraphicFramePr>
          <p:nvPr/>
        </p:nvGraphicFramePr>
        <p:xfrm>
          <a:off x="7884368" y="3055620"/>
          <a:ext cx="704864" cy="193920"/>
        </p:xfrm>
        <a:graphic>
          <a:graphicData uri="http://schemas.openxmlformats.org/drawingml/2006/table">
            <a:tbl>
              <a:tblPr/>
              <a:tblGrid>
                <a:gridCol w="704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90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파랑새네거리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641017F-01E2-4094-8900-116F2E0EC532}"/>
              </a:ext>
            </a:extLst>
          </p:cNvPr>
          <p:cNvGraphicFramePr>
            <a:graphicFrameLocks noGrp="1"/>
          </p:cNvGraphicFramePr>
          <p:nvPr/>
        </p:nvGraphicFramePr>
        <p:xfrm>
          <a:off x="6458086" y="4941168"/>
          <a:ext cx="704864" cy="193920"/>
        </p:xfrm>
        <a:graphic>
          <a:graphicData uri="http://schemas.openxmlformats.org/drawingml/2006/table">
            <a:tbl>
              <a:tblPr/>
              <a:tblGrid>
                <a:gridCol w="704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90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큰마을네거리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제목 1"/>
          <p:cNvSpPr>
            <a:spLocks noGrp="1"/>
          </p:cNvSpPr>
          <p:nvPr>
            <p:ph type="ctrTitle"/>
          </p:nvPr>
        </p:nvSpPr>
        <p:spPr>
          <a:xfrm>
            <a:off x="690166" y="404664"/>
            <a:ext cx="6830536" cy="468395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14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신호최적화를 위한 시뮬레이션 구축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226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2564-ECF1-4749-8987-0750B075749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67523" y="1102161"/>
            <a:ext cx="1800219" cy="261238"/>
            <a:chOff x="4628080" y="2820123"/>
            <a:chExt cx="811489" cy="261238"/>
          </a:xfrm>
        </p:grpSpPr>
        <p:sp>
          <p:nvSpPr>
            <p:cNvPr id="5" name="직사각형 4"/>
            <p:cNvSpPr/>
            <p:nvPr/>
          </p:nvSpPr>
          <p:spPr>
            <a:xfrm>
              <a:off x="4629339" y="2820123"/>
              <a:ext cx="810230" cy="26123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28080" y="2820123"/>
              <a:ext cx="48184" cy="2612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7523" y="1094656"/>
            <a:ext cx="185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Input data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43710" y="1556792"/>
            <a:ext cx="1881641" cy="276999"/>
            <a:chOff x="469483" y="3278806"/>
            <a:chExt cx="1881641" cy="276999"/>
          </a:xfrm>
        </p:grpSpPr>
        <p:sp>
          <p:nvSpPr>
            <p:cNvPr id="9" name="TextBox 8"/>
            <p:cNvSpPr txBox="1"/>
            <p:nvPr/>
          </p:nvSpPr>
          <p:spPr>
            <a:xfrm>
              <a:off x="516968" y="3278806"/>
              <a:ext cx="18341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lvl="0" indent="-171450">
                <a:buClr>
                  <a:schemeClr val="tx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l"/>
              </a:pPr>
              <a:r>
                <a:rPr lang="ko-KR" altLang="en-US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대덕대로 </a:t>
              </a:r>
              <a:r>
                <a:rPr lang="en-US" altLang="ko-KR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Input data</a:t>
              </a: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469483" y="3428463"/>
              <a:ext cx="171765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/>
          <p:cNvSpPr/>
          <p:nvPr/>
        </p:nvSpPr>
        <p:spPr>
          <a:xfrm>
            <a:off x="639498" y="1906693"/>
            <a:ext cx="8324990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rIns="72000" anchor="t">
            <a:spAutoFit/>
          </a:bodyPr>
          <a:lstStyle/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Input data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속도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교통량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밀도 순으로 데이터가 구성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(3360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행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795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열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 lvl="0" algn="just" fontAlgn="base">
              <a:lnSpc>
                <a:spcPct val="150000"/>
              </a:lnSpc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- 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공간적 범위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대덕대로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44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 </a:t>
            </a:r>
            <a:r>
              <a:rPr lang="ko-KR" altLang="ko-KR" sz="1200" dirty="0" err="1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디텍터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(11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 교차로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 4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 방향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ko-KR" sz="12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spcAft>
                <a:spcPts val="0"/>
              </a:spcAft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- 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시간적 범위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19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18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~ 9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21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토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 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오전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~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오후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50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(10</a:t>
            </a:r>
            <a:r>
              <a:rPr lang="ko-KR" altLang="ko-KR" sz="1200" dirty="0" err="1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분단위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속도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교통량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밀도</a:t>
            </a:r>
          </a:p>
          <a:p>
            <a:pPr>
              <a:spcAft>
                <a:spcPts val="0"/>
              </a:spcAft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- 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①raw - 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실제 데이터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②normalize - </a:t>
            </a:r>
            <a:r>
              <a:rPr lang="ko-KR" altLang="ko-KR" sz="1200" dirty="0" err="1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노말라이즈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수행 데이터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(x-min/Max-min)</a:t>
            </a:r>
            <a:endParaRPr lang="ko-KR" altLang="ko-KR" sz="12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spcAft>
                <a:spcPts val="0"/>
              </a:spcAft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- D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열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~ JG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열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속도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(MAX : 62.51, min : 0) </a:t>
            </a:r>
            <a:endParaRPr lang="ko-KR" altLang="ko-KR" sz="12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spcAft>
                <a:spcPts val="0"/>
              </a:spcAft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- JH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열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~ TK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열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교통량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(MAX : 688, min : 0)</a:t>
            </a:r>
            <a:endParaRPr lang="ko-KR" altLang="ko-KR" sz="12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spcAft>
                <a:spcPts val="0"/>
              </a:spcAft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- TL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열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~ ADO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열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밀도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(MAX : 167.84, min : 0)</a:t>
            </a:r>
            <a:endParaRPr lang="ko-KR" altLang="ko-KR" sz="12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25659" y="1780701"/>
            <a:ext cx="6811785" cy="34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47" y="3434729"/>
            <a:ext cx="5772059" cy="3041911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690166" y="404664"/>
            <a:ext cx="6830536" cy="468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600" b="1" kern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Input data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구성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043608" y="3573016"/>
            <a:ext cx="0" cy="29036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03537" y="4334176"/>
            <a:ext cx="1080141" cy="1399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분 단위 </a:t>
            </a:r>
            <a:r>
              <a:rPr lang="en-US" altLang="ko-KR" dirty="0"/>
              <a:t>96</a:t>
            </a:r>
            <a:r>
              <a:rPr lang="ko-KR" altLang="en-US" dirty="0"/>
              <a:t>개</a:t>
            </a:r>
            <a:r>
              <a:rPr lang="en-US" altLang="ko-KR" dirty="0"/>
              <a:t>(16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X 35</a:t>
            </a:r>
            <a:r>
              <a:rPr lang="ko-KR" altLang="en-US" dirty="0"/>
              <a:t>일</a:t>
            </a:r>
            <a:r>
              <a:rPr lang="en-US" altLang="ko-KR" dirty="0"/>
              <a:t>(5</a:t>
            </a:r>
            <a:r>
              <a:rPr lang="ko-KR" altLang="en-US" dirty="0"/>
              <a:t>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1715302" y="6322915"/>
            <a:ext cx="5751347" cy="72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86465" y="5157192"/>
            <a:ext cx="2081679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속도 교통량</a:t>
            </a:r>
            <a:r>
              <a:rPr lang="en-US" altLang="ko-KR" dirty="0"/>
              <a:t> </a:t>
            </a:r>
            <a:r>
              <a:rPr lang="ko-KR" altLang="en-US" dirty="0" err="1"/>
              <a:t>밀도별</a:t>
            </a:r>
            <a:r>
              <a:rPr lang="ko-KR" altLang="en-US" dirty="0"/>
              <a:t> </a:t>
            </a:r>
            <a:r>
              <a:rPr lang="en-US" altLang="ko-KR" dirty="0"/>
              <a:t>X 6</a:t>
            </a:r>
            <a:r>
              <a:rPr lang="ko-KR" altLang="en-US" dirty="0"/>
              <a:t>개 </a:t>
            </a:r>
            <a:r>
              <a:rPr lang="en-US" altLang="ko-KR" dirty="0"/>
              <a:t>SET </a:t>
            </a:r>
          </a:p>
          <a:p>
            <a:pPr algn="ctr"/>
            <a:r>
              <a:rPr lang="en-US" altLang="ko-KR" dirty="0"/>
              <a:t>X 44</a:t>
            </a:r>
            <a:r>
              <a:rPr lang="ko-KR" altLang="en-US" dirty="0"/>
              <a:t>개 </a:t>
            </a:r>
            <a:r>
              <a:rPr lang="ko-KR" altLang="en-US" dirty="0" err="1"/>
              <a:t>디텍터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11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2564-ECF1-4749-8987-0750B075749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67523" y="1102161"/>
            <a:ext cx="1800219" cy="261238"/>
            <a:chOff x="4628080" y="2820123"/>
            <a:chExt cx="811489" cy="261238"/>
          </a:xfrm>
        </p:grpSpPr>
        <p:sp>
          <p:nvSpPr>
            <p:cNvPr id="5" name="직사각형 4"/>
            <p:cNvSpPr/>
            <p:nvPr/>
          </p:nvSpPr>
          <p:spPr>
            <a:xfrm>
              <a:off x="4629339" y="2820123"/>
              <a:ext cx="810230" cy="26123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28080" y="2820123"/>
              <a:ext cx="48184" cy="2612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7523" y="1094656"/>
            <a:ext cx="185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Input data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43710" y="1556792"/>
            <a:ext cx="1881641" cy="276999"/>
            <a:chOff x="469483" y="3278806"/>
            <a:chExt cx="1881641" cy="276999"/>
          </a:xfrm>
        </p:grpSpPr>
        <p:sp>
          <p:nvSpPr>
            <p:cNvPr id="9" name="TextBox 8"/>
            <p:cNvSpPr txBox="1"/>
            <p:nvPr/>
          </p:nvSpPr>
          <p:spPr>
            <a:xfrm>
              <a:off x="516968" y="3278806"/>
              <a:ext cx="18341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lvl="0" indent="-171450">
                <a:buClr>
                  <a:schemeClr val="tx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l"/>
              </a:pPr>
              <a:r>
                <a:rPr lang="ko-KR" altLang="en-US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대덕대로 </a:t>
              </a:r>
              <a:r>
                <a:rPr lang="en-US" altLang="ko-KR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Input data</a:t>
              </a: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469483" y="3428463"/>
              <a:ext cx="171765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/>
          <p:cNvSpPr/>
          <p:nvPr/>
        </p:nvSpPr>
        <p:spPr>
          <a:xfrm>
            <a:off x="639498" y="1906693"/>
            <a:ext cx="832499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rIns="72000" anchor="t">
            <a:spAutoFit/>
          </a:bodyPr>
          <a:lstStyle/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Input data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지표별로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SET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구성하여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DEC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 가능할 수 있도록 데이터를 구성   </a:t>
            </a:r>
            <a:endParaRPr lang="ko-KR" altLang="ko-KR" sz="12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25659" y="1780701"/>
            <a:ext cx="6811785" cy="34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47" y="3434729"/>
            <a:ext cx="5772059" cy="3041911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690166" y="404664"/>
            <a:ext cx="6830536" cy="468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600" b="1" kern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Input data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구성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043608" y="3573016"/>
            <a:ext cx="0" cy="29036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03537" y="4334176"/>
            <a:ext cx="1080141" cy="1399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분 단위 </a:t>
            </a:r>
            <a:r>
              <a:rPr lang="en-US" altLang="ko-KR" dirty="0"/>
              <a:t>96</a:t>
            </a:r>
            <a:r>
              <a:rPr lang="ko-KR" altLang="en-US" dirty="0"/>
              <a:t>개</a:t>
            </a:r>
            <a:r>
              <a:rPr lang="en-US" altLang="ko-KR" dirty="0"/>
              <a:t>(16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X 35</a:t>
            </a:r>
            <a:r>
              <a:rPr lang="ko-KR" altLang="en-US" dirty="0"/>
              <a:t>일</a:t>
            </a:r>
            <a:r>
              <a:rPr lang="en-US" altLang="ko-KR" dirty="0"/>
              <a:t>(5</a:t>
            </a:r>
            <a:r>
              <a:rPr lang="ko-KR" altLang="en-US" dirty="0"/>
              <a:t>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1715302" y="6322915"/>
            <a:ext cx="5751347" cy="72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86465" y="5157192"/>
            <a:ext cx="2081679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속도 교통량</a:t>
            </a:r>
            <a:r>
              <a:rPr lang="en-US" altLang="ko-KR" dirty="0"/>
              <a:t> </a:t>
            </a:r>
            <a:r>
              <a:rPr lang="ko-KR" altLang="en-US" dirty="0" err="1"/>
              <a:t>밀도별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X 6</a:t>
            </a:r>
            <a:r>
              <a:rPr lang="ko-KR" altLang="en-US" dirty="0">
                <a:solidFill>
                  <a:srgbClr val="FF0000"/>
                </a:solidFill>
              </a:rPr>
              <a:t>개 </a:t>
            </a:r>
            <a:r>
              <a:rPr lang="en-US" altLang="ko-KR" dirty="0">
                <a:solidFill>
                  <a:srgbClr val="FF0000"/>
                </a:solidFill>
              </a:rPr>
              <a:t>SET </a:t>
            </a:r>
          </a:p>
          <a:p>
            <a:pPr algn="ctr"/>
            <a:r>
              <a:rPr lang="en-US" altLang="ko-KR" dirty="0"/>
              <a:t>X 44</a:t>
            </a:r>
            <a:r>
              <a:rPr lang="ko-KR" altLang="en-US" dirty="0"/>
              <a:t>개 </a:t>
            </a:r>
            <a:r>
              <a:rPr lang="ko-KR" altLang="en-US" dirty="0" err="1"/>
              <a:t>디텍터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201215" y="2430818"/>
            <a:ext cx="1224136" cy="8640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434132" y="2429272"/>
            <a:ext cx="1224136" cy="8640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681163" y="2429272"/>
            <a:ext cx="1224136" cy="8640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895699" y="2429272"/>
            <a:ext cx="1224136" cy="8640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119835" y="2429272"/>
            <a:ext cx="1224136" cy="8640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343971" y="2429272"/>
            <a:ext cx="1224136" cy="8640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434132" y="3212976"/>
            <a:ext cx="6103312" cy="80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658268" y="3105016"/>
            <a:ext cx="4879176" cy="107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905298" y="2974413"/>
            <a:ext cx="3632145" cy="130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119835" y="2797546"/>
            <a:ext cx="2417608" cy="15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34371" y="2620679"/>
            <a:ext cx="1203072" cy="15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107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2564-ECF1-4749-8987-0750B075749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64980" y="429841"/>
            <a:ext cx="6830536" cy="468395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Input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대안 수립  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총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17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187907"/>
              </p:ext>
            </p:extLst>
          </p:nvPr>
        </p:nvGraphicFramePr>
        <p:xfrm>
          <a:off x="1896432" y="926451"/>
          <a:ext cx="5612527" cy="1222884"/>
        </p:xfrm>
        <a:graphic>
          <a:graphicData uri="http://schemas.openxmlformats.org/drawingml/2006/table">
            <a:tbl>
              <a:tblPr/>
              <a:tblGrid>
                <a:gridCol w="1379701">
                  <a:extLst>
                    <a:ext uri="{9D8B030D-6E8A-4147-A177-3AD203B41FA5}">
                      <a16:colId xmlns:a16="http://schemas.microsoft.com/office/drawing/2014/main" val="334181971"/>
                    </a:ext>
                  </a:extLst>
                </a:gridCol>
                <a:gridCol w="958700">
                  <a:extLst>
                    <a:ext uri="{9D8B030D-6E8A-4147-A177-3AD203B41FA5}">
                      <a16:colId xmlns:a16="http://schemas.microsoft.com/office/drawing/2014/main" val="347449894"/>
                    </a:ext>
                  </a:extLst>
                </a:gridCol>
                <a:gridCol w="1204491">
                  <a:extLst>
                    <a:ext uri="{9D8B030D-6E8A-4147-A177-3AD203B41FA5}">
                      <a16:colId xmlns:a16="http://schemas.microsoft.com/office/drawing/2014/main" val="3014418335"/>
                    </a:ext>
                  </a:extLst>
                </a:gridCol>
                <a:gridCol w="1204491">
                  <a:extLst>
                    <a:ext uri="{9D8B030D-6E8A-4147-A177-3AD203B41FA5}">
                      <a16:colId xmlns:a16="http://schemas.microsoft.com/office/drawing/2014/main" val="2290897322"/>
                    </a:ext>
                  </a:extLst>
                </a:gridCol>
                <a:gridCol w="865144">
                  <a:extLst>
                    <a:ext uri="{9D8B030D-6E8A-4147-A177-3AD203B41FA5}">
                      <a16:colId xmlns:a16="http://schemas.microsoft.com/office/drawing/2014/main" val="464177826"/>
                    </a:ext>
                  </a:extLst>
                </a:gridCol>
              </a:tblGrid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속도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교통량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밀도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#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열의 개수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Data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종류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clustering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저장파일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969780"/>
                  </a:ext>
                </a:extLst>
              </a:tr>
              <a:tr h="36668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속도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3-267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교통량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267-531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밀도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531-795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:264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:528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:792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raw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#1~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63983"/>
                  </a:ext>
                </a:extLst>
              </a:tr>
              <a:tr h="3666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 …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403717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827002"/>
              </p:ext>
            </p:extLst>
          </p:nvPr>
        </p:nvGraphicFramePr>
        <p:xfrm>
          <a:off x="1084791" y="2615660"/>
          <a:ext cx="3219866" cy="3812499"/>
        </p:xfrm>
        <a:graphic>
          <a:graphicData uri="http://schemas.openxmlformats.org/drawingml/2006/table">
            <a:tbl>
              <a:tblPr/>
              <a:tblGrid>
                <a:gridCol w="444223">
                  <a:extLst>
                    <a:ext uri="{9D8B030D-6E8A-4147-A177-3AD203B41FA5}">
                      <a16:colId xmlns:a16="http://schemas.microsoft.com/office/drawing/2014/main" val="3495365633"/>
                    </a:ext>
                  </a:extLst>
                </a:gridCol>
                <a:gridCol w="671349">
                  <a:extLst>
                    <a:ext uri="{9D8B030D-6E8A-4147-A177-3AD203B41FA5}">
                      <a16:colId xmlns:a16="http://schemas.microsoft.com/office/drawing/2014/main" val="43944621"/>
                    </a:ext>
                  </a:extLst>
                </a:gridCol>
                <a:gridCol w="699927">
                  <a:extLst>
                    <a:ext uri="{9D8B030D-6E8A-4147-A177-3AD203B41FA5}">
                      <a16:colId xmlns:a16="http://schemas.microsoft.com/office/drawing/2014/main" val="3398297174"/>
                    </a:ext>
                  </a:extLst>
                </a:gridCol>
                <a:gridCol w="699927">
                  <a:extLst>
                    <a:ext uri="{9D8B030D-6E8A-4147-A177-3AD203B41FA5}">
                      <a16:colId xmlns:a16="http://schemas.microsoft.com/office/drawing/2014/main" val="3562529527"/>
                    </a:ext>
                  </a:extLst>
                </a:gridCol>
                <a:gridCol w="704440">
                  <a:extLst>
                    <a:ext uri="{9D8B030D-6E8A-4147-A177-3AD203B41FA5}">
                      <a16:colId xmlns:a16="http://schemas.microsoft.com/office/drawing/2014/main" val="1548372429"/>
                    </a:ext>
                  </a:extLst>
                </a:gridCol>
              </a:tblGrid>
              <a:tr h="4921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대안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#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속도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교통량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밀도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Data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종류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clustering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개수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n_clusters</a:t>
                      </a: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=)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저장파일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291951"/>
                  </a:ext>
                </a:extLst>
              </a:tr>
              <a:tr h="4921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nor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굴림" panose="020B0600000101010101" pitchFamily="50" charset="-127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#1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082686"/>
                  </a:ext>
                </a:extLst>
              </a:tr>
              <a:tr h="4921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nor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굴림" panose="020B0600000101010101" pitchFamily="50" charset="-127"/>
                        </a:rPr>
                        <a:t>5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#2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215126"/>
                  </a:ext>
                </a:extLst>
              </a:tr>
              <a:tr h="4921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nor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굴림" panose="020B0600000101010101" pitchFamily="50" charset="-127"/>
                        </a:rPr>
                        <a:t>10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#3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779343"/>
                  </a:ext>
                </a:extLst>
              </a:tr>
              <a:tr h="4921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굴림" panose="020B0600000101010101" pitchFamily="50" charset="-127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nor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굴림" panose="020B0600000101010101" pitchFamily="50" charset="-127"/>
                        </a:rPr>
                        <a:t>15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#4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5831220"/>
                  </a:ext>
                </a:extLst>
              </a:tr>
              <a:tr h="3963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굴림" panose="020B0600000101010101" pitchFamily="50" charset="-127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굴림" panose="020B0600000101010101" pitchFamily="50" charset="-127"/>
                        </a:rPr>
                        <a:t>nor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굴림" panose="020B0600000101010101" pitchFamily="50" charset="-127"/>
                        </a:rPr>
                        <a:t>20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#5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857485"/>
                  </a:ext>
                </a:extLst>
              </a:tr>
              <a:tr h="3963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속도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굴림" panose="020B0600000101010101" pitchFamily="50" charset="-127"/>
                        </a:rPr>
                        <a:t>nor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굴림" panose="020B0600000101010101" pitchFamily="50" charset="-127"/>
                        </a:rPr>
                        <a:t>10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#6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475610"/>
                  </a:ext>
                </a:extLst>
              </a:tr>
              <a:tr h="3963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교통량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굴림" panose="020B0600000101010101" pitchFamily="50" charset="-127"/>
                        </a:rPr>
                        <a:t>nor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굴림" panose="020B0600000101010101" pitchFamily="50" charset="-127"/>
                        </a:rPr>
                        <a:t>10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#7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66178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62903"/>
              </p:ext>
            </p:extLst>
          </p:nvPr>
        </p:nvGraphicFramePr>
        <p:xfrm>
          <a:off x="4940703" y="3254699"/>
          <a:ext cx="3219865" cy="3257016"/>
        </p:xfrm>
        <a:graphic>
          <a:graphicData uri="http://schemas.openxmlformats.org/drawingml/2006/table">
            <a:tbl>
              <a:tblPr/>
              <a:tblGrid>
                <a:gridCol w="444224">
                  <a:extLst>
                    <a:ext uri="{9D8B030D-6E8A-4147-A177-3AD203B41FA5}">
                      <a16:colId xmlns:a16="http://schemas.microsoft.com/office/drawing/2014/main" val="1764310805"/>
                    </a:ext>
                  </a:extLst>
                </a:gridCol>
                <a:gridCol w="671348">
                  <a:extLst>
                    <a:ext uri="{9D8B030D-6E8A-4147-A177-3AD203B41FA5}">
                      <a16:colId xmlns:a16="http://schemas.microsoft.com/office/drawing/2014/main" val="1657516659"/>
                    </a:ext>
                  </a:extLst>
                </a:gridCol>
                <a:gridCol w="699927">
                  <a:extLst>
                    <a:ext uri="{9D8B030D-6E8A-4147-A177-3AD203B41FA5}">
                      <a16:colId xmlns:a16="http://schemas.microsoft.com/office/drawing/2014/main" val="144471452"/>
                    </a:ext>
                  </a:extLst>
                </a:gridCol>
                <a:gridCol w="699927">
                  <a:extLst>
                    <a:ext uri="{9D8B030D-6E8A-4147-A177-3AD203B41FA5}">
                      <a16:colId xmlns:a16="http://schemas.microsoft.com/office/drawing/2014/main" val="2298998509"/>
                    </a:ext>
                  </a:extLst>
                </a:gridCol>
                <a:gridCol w="704439">
                  <a:extLst>
                    <a:ext uri="{9D8B030D-6E8A-4147-A177-3AD203B41FA5}">
                      <a16:colId xmlns:a16="http://schemas.microsoft.com/office/drawing/2014/main" val="2404914930"/>
                    </a:ext>
                  </a:extLst>
                </a:gridCol>
              </a:tblGrid>
              <a:tr h="2534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8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밀도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nor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10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#8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305870"/>
                  </a:ext>
                </a:extLst>
              </a:tr>
              <a:tr h="4131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9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속도 교통량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nor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10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#9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7109250"/>
                  </a:ext>
                </a:extLst>
              </a:tr>
              <a:tr h="4131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10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교통량 밀도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nor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10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#10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188587"/>
                  </a:ext>
                </a:extLst>
              </a:tr>
              <a:tr h="2534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11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속도 밀도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nor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10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#11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530364"/>
                  </a:ext>
                </a:extLst>
              </a:tr>
              <a:tr h="2534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12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속도 밀도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nor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5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#12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789174"/>
                  </a:ext>
                </a:extLst>
              </a:tr>
              <a:tr h="4131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13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속도 교통량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nor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5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#13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580373"/>
                  </a:ext>
                </a:extLst>
              </a:tr>
              <a:tr h="4131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14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교통량 밀도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nor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5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#14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908717"/>
                  </a:ext>
                </a:extLst>
              </a:tr>
              <a:tr h="2534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15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속도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nor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5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#15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171422"/>
                  </a:ext>
                </a:extLst>
              </a:tr>
              <a:tr h="2534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16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교통량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nor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5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#16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962840"/>
                  </a:ext>
                </a:extLst>
              </a:tr>
              <a:tr h="2534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17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밀도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nor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5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#17</a:t>
                      </a:r>
                    </a:p>
                  </a:txBody>
                  <a:tcPr marL="46868" marR="46868" marT="12866" marB="12866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2216317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97844"/>
              </p:ext>
            </p:extLst>
          </p:nvPr>
        </p:nvGraphicFramePr>
        <p:xfrm>
          <a:off x="4940703" y="2615660"/>
          <a:ext cx="3219866" cy="655014"/>
        </p:xfrm>
        <a:graphic>
          <a:graphicData uri="http://schemas.openxmlformats.org/drawingml/2006/table">
            <a:tbl>
              <a:tblPr/>
              <a:tblGrid>
                <a:gridCol w="444223">
                  <a:extLst>
                    <a:ext uri="{9D8B030D-6E8A-4147-A177-3AD203B41FA5}">
                      <a16:colId xmlns:a16="http://schemas.microsoft.com/office/drawing/2014/main" val="3826500364"/>
                    </a:ext>
                  </a:extLst>
                </a:gridCol>
                <a:gridCol w="671349">
                  <a:extLst>
                    <a:ext uri="{9D8B030D-6E8A-4147-A177-3AD203B41FA5}">
                      <a16:colId xmlns:a16="http://schemas.microsoft.com/office/drawing/2014/main" val="757609271"/>
                    </a:ext>
                  </a:extLst>
                </a:gridCol>
                <a:gridCol w="699927">
                  <a:extLst>
                    <a:ext uri="{9D8B030D-6E8A-4147-A177-3AD203B41FA5}">
                      <a16:colId xmlns:a16="http://schemas.microsoft.com/office/drawing/2014/main" val="4023426358"/>
                    </a:ext>
                  </a:extLst>
                </a:gridCol>
                <a:gridCol w="699927">
                  <a:extLst>
                    <a:ext uri="{9D8B030D-6E8A-4147-A177-3AD203B41FA5}">
                      <a16:colId xmlns:a16="http://schemas.microsoft.com/office/drawing/2014/main" val="3371322775"/>
                    </a:ext>
                  </a:extLst>
                </a:gridCol>
                <a:gridCol w="704440">
                  <a:extLst>
                    <a:ext uri="{9D8B030D-6E8A-4147-A177-3AD203B41FA5}">
                      <a16:colId xmlns:a16="http://schemas.microsoft.com/office/drawing/2014/main" val="1309103784"/>
                    </a:ext>
                  </a:extLst>
                </a:gridCol>
              </a:tblGrid>
              <a:tr h="4921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대안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#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속도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교통량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밀도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Data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종류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clustering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개수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n_clusters</a:t>
                      </a: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=)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저장파일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51141" marR="51141" marT="14039" marB="14039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74859"/>
                  </a:ext>
                </a:extLst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 rot="5400000">
            <a:off x="4386037" y="1763974"/>
            <a:ext cx="432048" cy="1296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25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2564-ECF1-4749-8987-0750B075749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25549" y="160440"/>
            <a:ext cx="1800219" cy="261238"/>
            <a:chOff x="4628080" y="2820123"/>
            <a:chExt cx="811489" cy="261238"/>
          </a:xfrm>
        </p:grpSpPr>
        <p:sp>
          <p:nvSpPr>
            <p:cNvPr id="5" name="직사각형 4"/>
            <p:cNvSpPr/>
            <p:nvPr/>
          </p:nvSpPr>
          <p:spPr>
            <a:xfrm>
              <a:off x="4629339" y="2820123"/>
              <a:ext cx="810230" cy="26123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28080" y="2820123"/>
              <a:ext cx="48184" cy="2612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15475" y="189482"/>
            <a:ext cx="185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Output data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843808" y="144679"/>
            <a:ext cx="1758210" cy="276999"/>
            <a:chOff x="469483" y="3278806"/>
            <a:chExt cx="1758210" cy="276999"/>
          </a:xfrm>
        </p:grpSpPr>
        <p:sp>
          <p:nvSpPr>
            <p:cNvPr id="9" name="TextBox 8"/>
            <p:cNvSpPr txBox="1"/>
            <p:nvPr/>
          </p:nvSpPr>
          <p:spPr>
            <a:xfrm>
              <a:off x="516968" y="3278806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lvl="0" indent="-171450">
                <a:buClr>
                  <a:schemeClr val="tx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l"/>
              </a:pPr>
              <a:r>
                <a:rPr lang="en-US" altLang="ko-KR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DEC Output data</a:t>
              </a: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469483" y="3428463"/>
              <a:ext cx="171765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/>
          <p:cNvSpPr/>
          <p:nvPr/>
        </p:nvSpPr>
        <p:spPr>
          <a:xfrm>
            <a:off x="179512" y="1311624"/>
            <a:ext cx="191627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rIns="72000" anchor="t">
            <a:spAutoFit/>
          </a:bodyPr>
          <a:lstStyle/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Output data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일별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시간별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Cluster ID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부여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Clustering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ID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 바르게 부여됐는지 확인하는 과정 필요</a:t>
            </a:r>
            <a:endParaRPr lang="ko-KR" altLang="ko-KR" sz="12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25659" y="1780701"/>
            <a:ext cx="6811785" cy="34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90166" y="404664"/>
            <a:ext cx="6830536" cy="468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600" b="1" kern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Output data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구성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627" y="1556792"/>
            <a:ext cx="2741048" cy="4820195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5285857" y="3318816"/>
            <a:ext cx="432048" cy="1296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460685"/>
            <a:ext cx="3195744" cy="4916302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6372200" y="1309931"/>
            <a:ext cx="12061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219200" y="891232"/>
            <a:ext cx="1512168" cy="323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 </a:t>
            </a:r>
            <a:r>
              <a:rPr lang="ko-KR" altLang="en-US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4046388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2564-ECF1-4749-8987-0750B075749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67523" y="1102161"/>
            <a:ext cx="1800219" cy="261238"/>
            <a:chOff x="4628080" y="2820123"/>
            <a:chExt cx="811489" cy="261238"/>
          </a:xfrm>
        </p:grpSpPr>
        <p:sp>
          <p:nvSpPr>
            <p:cNvPr id="5" name="직사각형 4"/>
            <p:cNvSpPr/>
            <p:nvPr/>
          </p:nvSpPr>
          <p:spPr>
            <a:xfrm>
              <a:off x="4629339" y="2820123"/>
              <a:ext cx="810230" cy="26123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28080" y="2820123"/>
              <a:ext cx="48184" cy="2612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7523" y="1094656"/>
            <a:ext cx="185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Output data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활용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43710" y="1556792"/>
            <a:ext cx="1408755" cy="276999"/>
            <a:chOff x="469483" y="3278806"/>
            <a:chExt cx="1408755" cy="276999"/>
          </a:xfrm>
        </p:grpSpPr>
        <p:sp>
          <p:nvSpPr>
            <p:cNvPr id="9" name="TextBox 8"/>
            <p:cNvSpPr txBox="1"/>
            <p:nvPr/>
          </p:nvSpPr>
          <p:spPr>
            <a:xfrm>
              <a:off x="516968" y="3278806"/>
              <a:ext cx="13612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lvl="0" indent="-171450">
                <a:buClr>
                  <a:schemeClr val="tx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l"/>
              </a:pPr>
              <a:r>
                <a:rPr lang="ko-KR" altLang="en-US" sz="1200" b="1" dirty="0" err="1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교통패턴</a:t>
              </a:r>
              <a:r>
                <a:rPr lang="ko-KR" altLang="en-US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 분류 </a:t>
              </a:r>
              <a:endParaRPr lang="en-US" altLang="ko-KR" sz="1200" b="1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469483" y="3428463"/>
              <a:ext cx="171765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/>
          <p:cNvSpPr/>
          <p:nvPr/>
        </p:nvSpPr>
        <p:spPr>
          <a:xfrm>
            <a:off x="639498" y="1906693"/>
            <a:ext cx="7532902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rIns="72000" anchor="t">
            <a:spAutoFit/>
          </a:bodyPr>
          <a:lstStyle/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Output data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일별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시간별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Cluster ID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통해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교통패턴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흐름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 달라지는 시간대 분별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해당 부분은 오전첨두시간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오전비첨두시간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오후첨두시간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오후비첨두시간이 잘 구분되는 것으로 확인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Clustering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개수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(K-means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설정 개수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 따라 결과가 상이함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25659" y="1780701"/>
            <a:ext cx="6811785" cy="34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90166" y="404664"/>
            <a:ext cx="6830536" cy="468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600" b="1" kern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Output data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활용</a:t>
            </a:r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08FDE5AE-760A-4B34-8D18-BE430F5A0A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1667442"/>
              </p:ext>
            </p:extLst>
          </p:nvPr>
        </p:nvGraphicFramePr>
        <p:xfrm>
          <a:off x="395536" y="3029445"/>
          <a:ext cx="8065021" cy="2662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오른쪽 화살표 12"/>
          <p:cNvSpPr/>
          <p:nvPr/>
        </p:nvSpPr>
        <p:spPr>
          <a:xfrm rot="16200000">
            <a:off x="2336390" y="4725145"/>
            <a:ext cx="28803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6200000">
            <a:off x="3707903" y="4725145"/>
            <a:ext cx="28803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6200000">
            <a:off x="5436095" y="4718647"/>
            <a:ext cx="28803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16200000">
            <a:off x="6630328" y="4313078"/>
            <a:ext cx="104807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 rot="16200000">
            <a:off x="7504346" y="4292256"/>
            <a:ext cx="104807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385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2564-ECF1-4749-8987-0750B0757494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67523" y="1102161"/>
            <a:ext cx="1800219" cy="261238"/>
            <a:chOff x="4628080" y="2820123"/>
            <a:chExt cx="811489" cy="261238"/>
          </a:xfrm>
        </p:grpSpPr>
        <p:sp>
          <p:nvSpPr>
            <p:cNvPr id="5" name="직사각형 4"/>
            <p:cNvSpPr/>
            <p:nvPr/>
          </p:nvSpPr>
          <p:spPr>
            <a:xfrm>
              <a:off x="4629339" y="2820123"/>
              <a:ext cx="810230" cy="26123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28080" y="2820123"/>
              <a:ext cx="48184" cy="2612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7523" y="1094656"/>
            <a:ext cx="185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Output data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검증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43710" y="1556792"/>
            <a:ext cx="1801491" cy="276999"/>
            <a:chOff x="469483" y="3278806"/>
            <a:chExt cx="1801491" cy="276999"/>
          </a:xfrm>
        </p:grpSpPr>
        <p:sp>
          <p:nvSpPr>
            <p:cNvPr id="9" name="TextBox 8"/>
            <p:cNvSpPr txBox="1"/>
            <p:nvPr/>
          </p:nvSpPr>
          <p:spPr>
            <a:xfrm>
              <a:off x="516968" y="3278806"/>
              <a:ext cx="17540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lvl="0" indent="-171450">
                <a:buClr>
                  <a:schemeClr val="tx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l"/>
              </a:pPr>
              <a:r>
                <a:rPr lang="en-US" altLang="ko-KR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DEC </a:t>
              </a:r>
              <a:r>
                <a:rPr lang="ko-KR" altLang="en-US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결과 </a:t>
              </a:r>
              <a:r>
                <a:rPr lang="en-US" altLang="ko-KR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Plotting</a:t>
              </a: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469483" y="3428463"/>
              <a:ext cx="171765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/>
          <p:cNvSpPr/>
          <p:nvPr/>
        </p:nvSpPr>
        <p:spPr>
          <a:xfrm>
            <a:off x="639498" y="1906693"/>
            <a:ext cx="760491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rIns="72000" anchor="t">
            <a:spAutoFit/>
          </a:bodyPr>
          <a:lstStyle/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차원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속도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교통량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밀도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그래프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Plotting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을 통해 원시데이터의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시간별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지표별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방향별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상행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하행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평균값과 비교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Clustering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된 점을 통해 개별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ID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별 속도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교통량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밀도 간 차이 값 분별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추가적으로 일별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Clustering ID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전부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Plotting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해서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ID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별로 분포가 다른지 확인</a:t>
            </a:r>
            <a:endParaRPr lang="ko-KR" altLang="ko-KR" sz="12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25659" y="1780701"/>
            <a:ext cx="6811785" cy="34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90166" y="404664"/>
            <a:ext cx="6830536" cy="468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600" b="1" kern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DEC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검증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09" y="3157254"/>
            <a:ext cx="2955150" cy="35564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551" y="3210241"/>
            <a:ext cx="2867093" cy="345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15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 bwMode="auto">
          <a:xfrm>
            <a:off x="0" y="6080761"/>
            <a:ext cx="9144000" cy="777240"/>
          </a:xfrm>
          <a:prstGeom prst="rect">
            <a:avLst/>
          </a:prstGeom>
          <a:gradFill>
            <a:gsLst>
              <a:gs pos="80000">
                <a:schemeClr val="accent1">
                  <a:lumMod val="72000"/>
                </a:schemeClr>
              </a:gs>
              <a:gs pos="42000">
                <a:schemeClr val="accent1">
                  <a:lumMod val="53000"/>
                </a:schemeClr>
              </a:gs>
            </a:gsLst>
            <a:lin ang="72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68313" y="614796"/>
            <a:ext cx="8207375" cy="3594706"/>
            <a:chOff x="468313" y="614796"/>
            <a:chExt cx="8207375" cy="3594706"/>
          </a:xfrm>
        </p:grpSpPr>
        <p:sp>
          <p:nvSpPr>
            <p:cNvPr id="14" name="TextBox 5"/>
            <p:cNvSpPr txBox="1"/>
            <p:nvPr/>
          </p:nvSpPr>
          <p:spPr>
            <a:xfrm>
              <a:off x="1871700" y="3125728"/>
              <a:ext cx="5076564" cy="108377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750"/>
                </a:lnSpc>
                <a:spcAft>
                  <a:spcPts val="2250"/>
                </a:spcAft>
                <a:buClr>
                  <a:srgbClr val="00B0F0"/>
                </a:buClr>
                <a:buSzPct val="110000"/>
              </a:pPr>
              <a:r>
                <a:rPr lang="en-US" altLang="ko-KR" sz="6600" dirty="0">
                  <a:gradFill>
                    <a:gsLst>
                      <a:gs pos="0">
                        <a:schemeClr val="accent1">
                          <a:lumMod val="50000"/>
                        </a:schemeClr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Q&amp;A</a:t>
              </a:r>
            </a:p>
          </p:txBody>
        </p:sp>
        <p:cxnSp>
          <p:nvCxnSpPr>
            <p:cNvPr id="48" name="직선 연결선 47"/>
            <p:cNvCxnSpPr/>
            <p:nvPr/>
          </p:nvCxnSpPr>
          <p:spPr bwMode="auto">
            <a:xfrm>
              <a:off x="468313" y="614796"/>
              <a:ext cx="820737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5175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90166" y="414449"/>
            <a:ext cx="6830536" cy="468395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신호최적화를 위한 시뮬레이션 구축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2564-ECF1-4749-8987-0750B0757494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543710" y="1412776"/>
            <a:ext cx="4169126" cy="276999"/>
            <a:chOff x="469483" y="3278806"/>
            <a:chExt cx="4169126" cy="276999"/>
          </a:xfrm>
        </p:grpSpPr>
        <p:sp>
          <p:nvSpPr>
            <p:cNvPr id="18" name="TextBox 17"/>
            <p:cNvSpPr txBox="1"/>
            <p:nvPr/>
          </p:nvSpPr>
          <p:spPr>
            <a:xfrm>
              <a:off x="516968" y="3278806"/>
              <a:ext cx="41216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lvl="0" indent="-171450">
                <a:buClr>
                  <a:schemeClr val="tx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l"/>
              </a:pPr>
              <a:r>
                <a:rPr lang="ko-KR" altLang="en-US" sz="1200" b="1" dirty="0" err="1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혼잡교차로</a:t>
              </a:r>
              <a:r>
                <a:rPr lang="ko-KR" altLang="en-US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신호제어 </a:t>
              </a:r>
              <a:r>
                <a:rPr lang="ko-KR" altLang="en-US" sz="1200" b="1" dirty="0" err="1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솔류션</a:t>
              </a:r>
              <a:r>
                <a:rPr lang="ko-KR" altLang="en-US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 개발을 위한 </a:t>
              </a:r>
              <a:r>
                <a:rPr lang="ko-KR" altLang="en-US" sz="1200" b="1" dirty="0" err="1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교통패턴</a:t>
              </a:r>
              <a:r>
                <a:rPr lang="ko-KR" altLang="en-US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 분류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469483" y="3428463"/>
              <a:ext cx="171765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/>
          <p:cNvSpPr/>
          <p:nvPr/>
        </p:nvSpPr>
        <p:spPr>
          <a:xfrm>
            <a:off x="639498" y="1762677"/>
            <a:ext cx="7388886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rIns="72000" anchor="t">
            <a:spAutoFit/>
          </a:bodyPr>
          <a:lstStyle/>
          <a:p>
            <a:pPr marL="285750" lvl="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DSRC </a:t>
            </a:r>
            <a:r>
              <a:rPr lang="ko-KR" altLang="en-US" sz="1200" b="1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속도 데이터를 활용한 </a:t>
            </a:r>
            <a:r>
              <a:rPr lang="ko-KR" altLang="en-US" sz="1200" b="1" dirty="0" err="1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교통패턴</a:t>
            </a:r>
            <a:r>
              <a:rPr lang="ko-KR" altLang="en-US" sz="1200" b="1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추정</a:t>
            </a:r>
            <a:endParaRPr lang="en-US" altLang="ko-KR" sz="1200" b="1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4200000" scaled="0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교통 데이터를 활용하여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교통 패턴을 분류</a:t>
            </a:r>
            <a:r>
              <a:rPr lang="en-US" altLang="ko-KR" sz="1200" b="1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200" b="1" dirty="0" err="1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레이블링</a:t>
            </a:r>
            <a:r>
              <a:rPr lang="en-US" altLang="ko-KR" sz="1200" b="1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200" b="1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하고자 함</a:t>
            </a:r>
          </a:p>
          <a:p>
            <a:pPr fontAlgn="base">
              <a:lnSpc>
                <a:spcPct val="200000"/>
              </a:lnSpc>
            </a:pPr>
            <a:r>
              <a:rPr lang="en-US" altLang="ko-KR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     - </a:t>
            </a:r>
            <a:r>
              <a:rPr lang="ko-KR" altLang="en-US" sz="1200" dirty="0" err="1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요일별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분류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1200" dirty="0" err="1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시간별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분류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교통량에 따른 분류</a:t>
            </a:r>
          </a:p>
          <a:p>
            <a:pPr marL="285750" lvl="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교통패턴별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시간대별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교통신호제어전략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설계 </a:t>
            </a:r>
            <a:endParaRPr lang="en-US" altLang="ko-KR" sz="12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4200000" scaled="0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분류된 </a:t>
            </a:r>
            <a:r>
              <a:rPr lang="ko-KR" altLang="en-US" sz="1200" dirty="0" err="1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교통패턴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시나리오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별 최적교통신호 대안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library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구축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67525" y="1102161"/>
            <a:ext cx="3384394" cy="261238"/>
            <a:chOff x="4628080" y="2820123"/>
            <a:chExt cx="1525591" cy="261238"/>
          </a:xfrm>
        </p:grpSpPr>
        <p:sp>
          <p:nvSpPr>
            <p:cNvPr id="22" name="직사각형 21"/>
            <p:cNvSpPr/>
            <p:nvPr/>
          </p:nvSpPr>
          <p:spPr>
            <a:xfrm>
              <a:off x="4629339" y="2820123"/>
              <a:ext cx="1524332" cy="26123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628080" y="2820123"/>
              <a:ext cx="48184" cy="2612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84127" y="1076822"/>
            <a:ext cx="3267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기반 </a:t>
            </a:r>
            <a:r>
              <a:rPr lang="ko-KR" altLang="en-US" sz="12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소통상황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분류 고도화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(3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차년도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120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10800000" scaled="0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5" name="_x622788520" descr="EMB000009fc51f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05064"/>
            <a:ext cx="4752528" cy="219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49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467525" y="1102161"/>
            <a:ext cx="1224155" cy="261238"/>
            <a:chOff x="4628080" y="2820123"/>
            <a:chExt cx="1525591" cy="261238"/>
          </a:xfrm>
        </p:grpSpPr>
        <p:sp>
          <p:nvSpPr>
            <p:cNvPr id="22" name="직사각형 21"/>
            <p:cNvSpPr/>
            <p:nvPr/>
          </p:nvSpPr>
          <p:spPr>
            <a:xfrm>
              <a:off x="4629339" y="2820123"/>
              <a:ext cx="1524332" cy="26123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628080" y="2820123"/>
              <a:ext cx="48184" cy="2612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84128" y="1076822"/>
            <a:ext cx="110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TOD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수립</a:t>
            </a:r>
            <a:endParaRPr lang="en-US" altLang="ko-KR" sz="120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10800000" scaled="0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43710" y="1412776"/>
            <a:ext cx="3720285" cy="276999"/>
            <a:chOff x="469483" y="3278806"/>
            <a:chExt cx="3720285" cy="276999"/>
          </a:xfrm>
        </p:grpSpPr>
        <p:sp>
          <p:nvSpPr>
            <p:cNvPr id="12" name="TextBox 11"/>
            <p:cNvSpPr txBox="1"/>
            <p:nvPr/>
          </p:nvSpPr>
          <p:spPr>
            <a:xfrm>
              <a:off x="516968" y="3278806"/>
              <a:ext cx="36728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lvl="0" indent="-171450">
                <a:buClr>
                  <a:schemeClr val="tx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l"/>
              </a:pPr>
              <a:r>
                <a:rPr lang="ko-KR" altLang="en-US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현재 신호제어 전략과 </a:t>
              </a:r>
              <a:r>
                <a:rPr lang="en-US" altLang="ko-KR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Dynamic TOD </a:t>
              </a:r>
              <a:r>
                <a:rPr lang="ko-KR" altLang="en-US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설정 방법</a:t>
              </a: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69483" y="3428463"/>
              <a:ext cx="171765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제목 1"/>
          <p:cNvSpPr>
            <a:spLocks noGrp="1"/>
          </p:cNvSpPr>
          <p:nvPr>
            <p:ph type="ctrTitle"/>
          </p:nvPr>
        </p:nvSpPr>
        <p:spPr>
          <a:xfrm>
            <a:off x="690166" y="404664"/>
            <a:ext cx="6830536" cy="468395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14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신호최적화를 위한 시뮬레이션 구축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255842" y="2589407"/>
            <a:ext cx="6873427" cy="3347029"/>
            <a:chOff x="2088240" y="20388091"/>
            <a:chExt cx="13333870" cy="4735459"/>
          </a:xfrm>
        </p:grpSpPr>
        <p:cxnSp>
          <p:nvCxnSpPr>
            <p:cNvPr id="50" name="꺾인 연결선 49"/>
            <p:cNvCxnSpPr>
              <a:endCxn id="53" idx="1"/>
            </p:cNvCxnSpPr>
            <p:nvPr/>
          </p:nvCxnSpPr>
          <p:spPr>
            <a:xfrm rot="5400000" flipH="1" flipV="1">
              <a:off x="7007341" y="22157060"/>
              <a:ext cx="4385853" cy="154712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51" name="그룹 50"/>
            <p:cNvGrpSpPr/>
            <p:nvPr/>
          </p:nvGrpSpPr>
          <p:grpSpPr>
            <a:xfrm>
              <a:off x="2088240" y="20415477"/>
              <a:ext cx="5019413" cy="3583769"/>
              <a:chOff x="3240278" y="20162032"/>
              <a:chExt cx="2006922" cy="2919281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3243218" y="22098265"/>
                <a:ext cx="2003982" cy="54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최적의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TOD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전략 예측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(KNN)</a:t>
                </a:r>
                <a:endParaRPr lang="ko-KR" altLang="en-US" sz="14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3252972" y="21082458"/>
                <a:ext cx="1975291" cy="54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FF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Dynamic TOD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(10~20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개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)</a:t>
                </a:r>
                <a:endParaRPr lang="ko-KR" altLang="en-US" sz="14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3240278" y="20162032"/>
                <a:ext cx="2000678" cy="55071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교통량 데이터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(5~15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분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)</a:t>
                </a:r>
                <a:endParaRPr lang="ko-KR" altLang="en-US" sz="14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65" name="직선 화살표 연결선 64"/>
              <p:cNvCxnSpPr>
                <a:stCxn id="64" idx="2"/>
                <a:endCxn id="63" idx="0"/>
              </p:cNvCxnSpPr>
              <p:nvPr/>
            </p:nvCxnSpPr>
            <p:spPr>
              <a:xfrm>
                <a:off x="4240617" y="20712742"/>
                <a:ext cx="1" cy="3697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/>
              <p:cNvCxnSpPr>
                <a:stCxn id="63" idx="2"/>
                <a:endCxn id="61" idx="0"/>
              </p:cNvCxnSpPr>
              <p:nvPr/>
            </p:nvCxnSpPr>
            <p:spPr>
              <a:xfrm>
                <a:off x="4240617" y="21622458"/>
                <a:ext cx="4592" cy="475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/>
              <p:cNvCxnSpPr>
                <a:stCxn id="61" idx="2"/>
              </p:cNvCxnSpPr>
              <p:nvPr/>
            </p:nvCxnSpPr>
            <p:spPr>
              <a:xfrm>
                <a:off x="4245209" y="22638265"/>
                <a:ext cx="0" cy="4430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9973832" y="20388091"/>
              <a:ext cx="5448278" cy="4423944"/>
              <a:chOff x="11102247" y="19841111"/>
              <a:chExt cx="2378868" cy="3416619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11102247" y="19841111"/>
                <a:ext cx="2378868" cy="54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Scenario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구분</a:t>
                </a:r>
                <a:endParaRPr lang="en-US" altLang="ko-KR" sz="14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en-US" altLang="ko-KR" sz="1400" dirty="0">
                    <a:solidFill>
                      <a:srgbClr val="00B0F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-</a:t>
                </a:r>
                <a:r>
                  <a:rPr lang="ko-KR" altLang="en-US" sz="1400" dirty="0">
                    <a:solidFill>
                      <a:srgbClr val="00B0F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하루</a:t>
                </a:r>
                <a:r>
                  <a:rPr lang="en-US" altLang="ko-KR" sz="1400" dirty="0">
                    <a:solidFill>
                      <a:srgbClr val="00B0F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(24</a:t>
                </a:r>
                <a:r>
                  <a:rPr lang="ko-KR" altLang="en-US" sz="1400" dirty="0">
                    <a:solidFill>
                      <a:srgbClr val="00B0F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시간</a:t>
                </a:r>
                <a:r>
                  <a:rPr lang="en-US" altLang="ko-KR" sz="1400" dirty="0">
                    <a:solidFill>
                      <a:srgbClr val="00B0F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)</a:t>
                </a:r>
                <a:r>
                  <a:rPr lang="ko-KR" altLang="en-US" sz="1400" dirty="0">
                    <a:solidFill>
                      <a:srgbClr val="00B0F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의 교통흐름 구분</a:t>
                </a: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192840" y="21028006"/>
                <a:ext cx="2190342" cy="54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교통량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,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속도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,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밀도로 분류</a:t>
                </a: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119367" y="22169016"/>
                <a:ext cx="2337289" cy="108871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Strategy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추출</a:t>
                </a:r>
                <a:endParaRPr lang="en-US" altLang="ko-KR" sz="15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endParaRPr lang="en-US" altLang="ko-KR" sz="10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Dynamic TOD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도출</a:t>
                </a:r>
              </a:p>
            </p:txBody>
          </p:sp>
          <p:cxnSp>
            <p:nvCxnSpPr>
              <p:cNvPr id="56" name="직선 화살표 연결선 55"/>
              <p:cNvCxnSpPr>
                <a:stCxn id="53" idx="2"/>
                <a:endCxn id="54" idx="0"/>
              </p:cNvCxnSpPr>
              <p:nvPr/>
            </p:nvCxnSpPr>
            <p:spPr>
              <a:xfrm flipH="1">
                <a:off x="12288011" y="20381111"/>
                <a:ext cx="3670" cy="64689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54" idx="2"/>
                <a:endCxn id="55" idx="0"/>
              </p:cNvCxnSpPr>
              <p:nvPr/>
            </p:nvCxnSpPr>
            <p:spPr>
              <a:xfrm>
                <a:off x="12288012" y="21568006"/>
                <a:ext cx="0" cy="6010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직사각형 68"/>
          <p:cNvSpPr/>
          <p:nvPr/>
        </p:nvSpPr>
        <p:spPr>
          <a:xfrm>
            <a:off x="639498" y="1556792"/>
            <a:ext cx="7820934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rIns="72000" anchor="t">
            <a:spAutoFit/>
          </a:bodyPr>
          <a:lstStyle/>
          <a:p>
            <a:pPr marL="285750" lvl="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현재 신호제어 전략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(TOD) :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시간대별 교통량 데이터를 기준으로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TOD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를 분류</a:t>
            </a:r>
            <a:endParaRPr lang="en-US" altLang="ko-KR" sz="12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4200000" scaled="0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fontAlgn="base">
              <a:lnSpc>
                <a:spcPct val="200000"/>
              </a:lnSpc>
            </a:pPr>
            <a:r>
              <a:rPr lang="ko-KR" altLang="en-US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    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전문가의 판단에 의해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TOD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를 주말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주중의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10~20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개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군집화 개수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시간대로 나눔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473358" y="5329422"/>
            <a:ext cx="1489880" cy="731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625758" y="5451186"/>
            <a:ext cx="1489880" cy="731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1778158" y="5569726"/>
            <a:ext cx="1489880" cy="731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1930558" y="5722126"/>
            <a:ext cx="1489880" cy="731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교통량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밀도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1325552" y="5304171"/>
            <a:ext cx="0" cy="7583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827584" y="5592893"/>
            <a:ext cx="432048" cy="23471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r>
              <a:rPr lang="ko-KR" altLang="en-US" sz="800" dirty="0"/>
              <a:t>시간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2004572" y="4953277"/>
            <a:ext cx="432048" cy="23471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공간</a:t>
            </a:r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1473358" y="5226142"/>
            <a:ext cx="14898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1394794" y="6204648"/>
            <a:ext cx="3321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933793" y="6070969"/>
            <a:ext cx="432048" cy="23471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∆ t</a:t>
            </a:r>
            <a:endParaRPr lang="ko-KR" altLang="en-US" sz="800" dirty="0"/>
          </a:p>
        </p:txBody>
      </p:sp>
      <p:sp>
        <p:nvSpPr>
          <p:cNvPr id="84" name="폭발 2 83"/>
          <p:cNvSpPr/>
          <p:nvPr/>
        </p:nvSpPr>
        <p:spPr>
          <a:xfrm>
            <a:off x="3789449" y="3517617"/>
            <a:ext cx="1937118" cy="1036448"/>
          </a:xfrm>
          <a:prstGeom prst="irregularSeal2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Cluster</a:t>
            </a:r>
            <a:endParaRPr lang="ko-KR" altLang="en-US" sz="1200" dirty="0"/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3420438" y="5936436"/>
            <a:ext cx="110279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859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2564-ECF1-4749-8987-0750B075749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467525" y="1102161"/>
            <a:ext cx="3384394" cy="261238"/>
            <a:chOff x="4628080" y="2820123"/>
            <a:chExt cx="1525591" cy="261238"/>
          </a:xfrm>
        </p:grpSpPr>
        <p:sp>
          <p:nvSpPr>
            <p:cNvPr id="22" name="직사각형 21"/>
            <p:cNvSpPr/>
            <p:nvPr/>
          </p:nvSpPr>
          <p:spPr>
            <a:xfrm>
              <a:off x="4629339" y="2820123"/>
              <a:ext cx="1524332" cy="26123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628080" y="2820123"/>
              <a:ext cx="48184" cy="2612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74417" y="1094656"/>
            <a:ext cx="3277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Auto encoder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적용 방법론 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올해 초 계획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0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43710" y="1556792"/>
            <a:ext cx="3014964" cy="276999"/>
            <a:chOff x="469483" y="3278806"/>
            <a:chExt cx="3014964" cy="276999"/>
          </a:xfrm>
        </p:grpSpPr>
        <p:sp>
          <p:nvSpPr>
            <p:cNvPr id="25" name="TextBox 24"/>
            <p:cNvSpPr txBox="1"/>
            <p:nvPr/>
          </p:nvSpPr>
          <p:spPr>
            <a:xfrm>
              <a:off x="516968" y="3278806"/>
              <a:ext cx="29674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lvl="0" indent="-171450">
                <a:buClr>
                  <a:schemeClr val="tx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l"/>
              </a:pPr>
              <a:r>
                <a:rPr lang="ko-KR" altLang="en-US" sz="1200" b="1" dirty="0" err="1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링크별</a:t>
              </a:r>
              <a:r>
                <a:rPr lang="ko-KR" altLang="en-US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200" b="1" dirty="0" err="1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통행속도에</a:t>
              </a:r>
              <a:r>
                <a:rPr lang="ko-KR" altLang="en-US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 따른 </a:t>
              </a:r>
              <a:r>
                <a:rPr lang="ko-KR" altLang="en-US" sz="1200" b="1" dirty="0" err="1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교통패턴</a:t>
              </a:r>
              <a:r>
                <a:rPr lang="ko-KR" altLang="en-US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 분류</a:t>
              </a: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469483" y="3428463"/>
              <a:ext cx="171765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제목 1"/>
          <p:cNvSpPr txBox="1">
            <a:spLocks/>
          </p:cNvSpPr>
          <p:nvPr/>
        </p:nvSpPr>
        <p:spPr>
          <a:xfrm>
            <a:off x="690166" y="404664"/>
            <a:ext cx="6830536" cy="468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600" b="1" kern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Auto encoder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통한 교통패턴분류 방법론 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725659" y="1780701"/>
            <a:ext cx="6811785" cy="34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327942"/>
            <a:ext cx="5395428" cy="36213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55258" y="2327942"/>
            <a:ext cx="776781" cy="3483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60032" y="5054919"/>
            <a:ext cx="226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K-means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적용</a:t>
            </a:r>
          </a:p>
        </p:txBody>
      </p:sp>
    </p:spTree>
    <p:extLst>
      <p:ext uri="{BB962C8B-B14F-4D97-AF65-F5344CB8AC3E}">
        <p14:creationId xmlns:p14="http://schemas.microsoft.com/office/powerpoint/2010/main" val="173676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2564-ECF1-4749-8987-0750B075749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467525" y="1102161"/>
            <a:ext cx="3384394" cy="261238"/>
            <a:chOff x="4628080" y="2820123"/>
            <a:chExt cx="1525591" cy="261238"/>
          </a:xfrm>
        </p:grpSpPr>
        <p:sp>
          <p:nvSpPr>
            <p:cNvPr id="22" name="직사각형 21"/>
            <p:cNvSpPr/>
            <p:nvPr/>
          </p:nvSpPr>
          <p:spPr>
            <a:xfrm>
              <a:off x="4629339" y="2820123"/>
              <a:ext cx="1524332" cy="26123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628080" y="2820123"/>
              <a:ext cx="48184" cy="2612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74417" y="1094656"/>
            <a:ext cx="3277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Auto encoder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방법론 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543710" y="1556792"/>
            <a:ext cx="1652412" cy="276999"/>
            <a:chOff x="469483" y="3278806"/>
            <a:chExt cx="1652412" cy="276999"/>
          </a:xfrm>
        </p:grpSpPr>
        <p:sp>
          <p:nvSpPr>
            <p:cNvPr id="25" name="TextBox 24"/>
            <p:cNvSpPr txBox="1"/>
            <p:nvPr/>
          </p:nvSpPr>
          <p:spPr>
            <a:xfrm>
              <a:off x="516968" y="3278806"/>
              <a:ext cx="1604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lvl="0" indent="-171450">
                <a:buClr>
                  <a:schemeClr val="tx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l"/>
              </a:pPr>
              <a:r>
                <a:rPr lang="en-US" altLang="ko-KR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Auto encoder? </a:t>
              </a:r>
              <a:endParaRPr lang="ko-KR" altLang="en-US" sz="1200" b="1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469483" y="3428463"/>
              <a:ext cx="171765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제목 1"/>
          <p:cNvSpPr txBox="1">
            <a:spLocks/>
          </p:cNvSpPr>
          <p:nvPr/>
        </p:nvSpPr>
        <p:spPr>
          <a:xfrm>
            <a:off x="690166" y="404664"/>
            <a:ext cx="6830536" cy="468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600" b="1" kern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Auto encoder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통한 교통패턴분류 방법론 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725659" y="1780701"/>
            <a:ext cx="6811785" cy="34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807" y="1868119"/>
            <a:ext cx="6147778" cy="421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50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2564-ECF1-4749-8987-0750B075749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467525" y="1102161"/>
            <a:ext cx="3384394" cy="261238"/>
            <a:chOff x="4628080" y="2820123"/>
            <a:chExt cx="1525591" cy="261238"/>
          </a:xfrm>
        </p:grpSpPr>
        <p:sp>
          <p:nvSpPr>
            <p:cNvPr id="22" name="직사각형 21"/>
            <p:cNvSpPr/>
            <p:nvPr/>
          </p:nvSpPr>
          <p:spPr>
            <a:xfrm>
              <a:off x="4629339" y="2820123"/>
              <a:ext cx="1524332" cy="26123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628080" y="2820123"/>
              <a:ext cx="48184" cy="2612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74417" y="1094656"/>
            <a:ext cx="3277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Auto encoder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적용 방법론 보완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(1/2)</a:t>
            </a:r>
            <a:endParaRPr lang="ko-KR" altLang="en-US" sz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0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43710" y="1556792"/>
            <a:ext cx="5773733" cy="276999"/>
            <a:chOff x="469483" y="3278806"/>
            <a:chExt cx="5773733" cy="276999"/>
          </a:xfrm>
        </p:grpSpPr>
        <p:sp>
          <p:nvSpPr>
            <p:cNvPr id="25" name="TextBox 24"/>
            <p:cNvSpPr txBox="1"/>
            <p:nvPr/>
          </p:nvSpPr>
          <p:spPr>
            <a:xfrm>
              <a:off x="516968" y="3278806"/>
              <a:ext cx="57262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lvl="0" indent="-171450">
                <a:buClr>
                  <a:schemeClr val="tx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l"/>
              </a:pPr>
              <a:r>
                <a:rPr lang="en-US" altLang="ko-KR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Unsupervised Deep Embedding for Clustering(DEC) Analysis </a:t>
              </a:r>
              <a:r>
                <a:rPr lang="ko-KR" altLang="en-US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단계 </a:t>
              </a:r>
              <a:endParaRPr lang="en-US" altLang="ko-KR" sz="1200" b="1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469483" y="3428463"/>
              <a:ext cx="171765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직사각형 46"/>
          <p:cNvSpPr/>
          <p:nvPr/>
        </p:nvSpPr>
        <p:spPr>
          <a:xfrm>
            <a:off x="639498" y="1906693"/>
            <a:ext cx="8252982" cy="8540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rIns="72000" anchor="t">
            <a:spAutoFit/>
          </a:bodyPr>
          <a:lstStyle/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Clustering a set of n-dimensional points                      into k clusters, each represented by</a:t>
            </a:r>
          </a:p>
          <a:p>
            <a:pPr lvl="0" algn="just" fontAlgn="base">
              <a:lnSpc>
                <a:spcPct val="150000"/>
              </a:lnSpc>
            </a:pP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a centroid ;     ,j = 1,……, k</a:t>
            </a:r>
          </a:p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</a:t>
            </a:r>
            <a:r>
              <a:rPr lang="el-GR" altLang="ko-KR" sz="11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θ : 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 → Z </a:t>
            </a: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l-GR" altLang="ko-KR" sz="1100" dirty="0"/>
              <a:t>θ</a:t>
            </a:r>
            <a:r>
              <a:rPr lang="en-US" altLang="ko-KR" sz="1100" dirty="0"/>
              <a:t>: learnable parameters, Z: latent feature space</a:t>
            </a:r>
            <a:endParaRPr lang="en-US" altLang="ko-KR" sz="11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690166" y="404664"/>
            <a:ext cx="6830536" cy="468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600" b="1" kern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Auto encoder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통한 교통패턴분류 방법론 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725659" y="1780701"/>
            <a:ext cx="6811785" cy="34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042154"/>
            <a:ext cx="5774024" cy="309566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27716" y="4670288"/>
            <a:ext cx="2952328" cy="14401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835696" y="2826130"/>
            <a:ext cx="5536068" cy="362599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32" name="폭발 2 31"/>
          <p:cNvSpPr/>
          <p:nvPr/>
        </p:nvSpPr>
        <p:spPr>
          <a:xfrm>
            <a:off x="3635896" y="5959511"/>
            <a:ext cx="2236267" cy="78185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K-means  </a:t>
            </a:r>
          </a:p>
          <a:p>
            <a:pPr algn="ctr"/>
            <a:r>
              <a:rPr lang="ko-KR" altLang="en-US" sz="1000" dirty="0"/>
              <a:t>적용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1922771"/>
            <a:ext cx="864683" cy="324752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7" name="_x669718032" descr="DRW000069483e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265" y="2242499"/>
            <a:ext cx="123825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731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2564-ECF1-4749-8987-0750B0757494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90166" y="404664"/>
            <a:ext cx="6830536" cy="468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600" b="1" kern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Deep embedded for clustering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67525" y="1102161"/>
            <a:ext cx="3384394" cy="261238"/>
            <a:chOff x="4628080" y="2820123"/>
            <a:chExt cx="1525591" cy="261238"/>
          </a:xfrm>
        </p:grpSpPr>
        <p:sp>
          <p:nvSpPr>
            <p:cNvPr id="6" name="직사각형 5"/>
            <p:cNvSpPr/>
            <p:nvPr/>
          </p:nvSpPr>
          <p:spPr>
            <a:xfrm>
              <a:off x="4629339" y="2820123"/>
              <a:ext cx="1524332" cy="26123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628080" y="2820123"/>
              <a:ext cx="48184" cy="2612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74417" y="1094656"/>
            <a:ext cx="3277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DEC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방법론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41697" y="1593252"/>
            <a:ext cx="825298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rIns="72000" anchor="t">
            <a:spAutoFit/>
          </a:bodyPr>
          <a:lstStyle/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Encoding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된 값이 일정한 분포를 가질 것으로 가정하고 여러 번의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simulation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iteration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을 통해 최적의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군집화를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도출하는 방법론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Deep embedding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Clustering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을 결합한 방식으로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Soft assignment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이용한 새로운 방식의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Iteration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을 적용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041" y="3288670"/>
            <a:ext cx="3895895" cy="315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16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2564-ECF1-4749-8987-0750B075749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467525" y="1102161"/>
            <a:ext cx="3384394" cy="261238"/>
            <a:chOff x="4628080" y="2820123"/>
            <a:chExt cx="1525591" cy="261238"/>
          </a:xfrm>
        </p:grpSpPr>
        <p:sp>
          <p:nvSpPr>
            <p:cNvPr id="22" name="직사각형 21"/>
            <p:cNvSpPr/>
            <p:nvPr/>
          </p:nvSpPr>
          <p:spPr>
            <a:xfrm>
              <a:off x="4629339" y="2820123"/>
              <a:ext cx="1524332" cy="26123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628080" y="2820123"/>
              <a:ext cx="48184" cy="2612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74417" y="1094656"/>
            <a:ext cx="3277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Auto encoder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적용 방법론 보완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(2/2)</a:t>
            </a:r>
            <a:endParaRPr lang="ko-KR" altLang="en-US" sz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0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43710" y="1556792"/>
            <a:ext cx="5288022" cy="276999"/>
            <a:chOff x="469483" y="3278806"/>
            <a:chExt cx="5288022" cy="276999"/>
          </a:xfrm>
        </p:grpSpPr>
        <p:sp>
          <p:nvSpPr>
            <p:cNvPr id="25" name="TextBox 24"/>
            <p:cNvSpPr txBox="1"/>
            <p:nvPr/>
          </p:nvSpPr>
          <p:spPr>
            <a:xfrm>
              <a:off x="516968" y="3278806"/>
              <a:ext cx="5240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lvl="0" indent="-171450">
                <a:buClr>
                  <a:schemeClr val="tx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l"/>
              </a:pPr>
              <a:r>
                <a:rPr lang="en-US" altLang="ko-KR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Unsupervised Deep Embedding for Clustering Analysis </a:t>
              </a:r>
              <a:r>
                <a:rPr lang="ko-KR" altLang="en-US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단계 </a:t>
              </a:r>
              <a:endParaRPr lang="en-US" altLang="ko-KR" sz="1200" b="1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469483" y="3428463"/>
              <a:ext cx="171765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직사각형 46"/>
          <p:cNvSpPr/>
          <p:nvPr/>
        </p:nvSpPr>
        <p:spPr>
          <a:xfrm>
            <a:off x="639498" y="1906693"/>
            <a:ext cx="8252982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rIns="72000" anchor="t">
            <a:spAutoFit/>
          </a:bodyPr>
          <a:lstStyle/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DEC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방법론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① parameter initialization with a deep </a:t>
            </a: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autoencoder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②  parameter optimization (i.e., clustering), where we iterate between computing an auxiliary target distribution and minimizing the </a:t>
            </a: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Kullback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Leibler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(KL) divergence</a:t>
            </a:r>
          </a:p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아래 </a:t>
            </a: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ii)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단계를 반복하여 수렴 기준이 충족될때까지 반복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compute a </a:t>
            </a:r>
            <a:r>
              <a:rPr lang="en-US" altLang="ko-KR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soft assignment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1200" dirty="0" err="1"/>
              <a:t>q</a:t>
            </a:r>
            <a:r>
              <a:rPr lang="en-US" altLang="ko-KR" sz="1050" dirty="0" err="1"/>
              <a:t>ij</a:t>
            </a:r>
            <a:r>
              <a:rPr lang="en-US" altLang="ko-KR" sz="1050" dirty="0"/>
              <a:t> = sample </a:t>
            </a:r>
            <a:r>
              <a:rPr lang="en-US" altLang="ko-KR" sz="1050" dirty="0" err="1"/>
              <a:t>i</a:t>
            </a:r>
            <a:r>
              <a:rPr lang="ko-KR" altLang="en-US" sz="1050" dirty="0"/>
              <a:t>가</a:t>
            </a:r>
            <a:r>
              <a:rPr lang="en-US" altLang="ko-KR" sz="1050" dirty="0"/>
              <a:t> cluster j</a:t>
            </a:r>
            <a:r>
              <a:rPr lang="ko-KR" altLang="en-US" sz="1050" dirty="0"/>
              <a:t>에 속할 확률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)between the embedded points and the cluster centroids</a:t>
            </a:r>
          </a:p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ii) </a:t>
            </a:r>
            <a:r>
              <a:rPr lang="en-US" altLang="ko-KR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KL Divergence Minimization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update the deep mapping </a:t>
            </a: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fθ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and refine the cluster centroids by learning from current high confidence assignments using an auxiliary </a:t>
            </a:r>
            <a:r>
              <a:rPr lang="en-US" altLang="ko-KR" sz="1200" dirty="0">
                <a:solidFill>
                  <a:srgbClr val="0F3B6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target distribution</a:t>
            </a:r>
          </a:p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해당 모델은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soft assignment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target distribution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을 맞출 수 있게 반복됨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훈련됨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Target distribution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                                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여기에서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                  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는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Soft cluster frequencies</a:t>
            </a:r>
          </a:p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Loss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L: </a:t>
            </a:r>
          </a:p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690166" y="404664"/>
            <a:ext cx="6830536" cy="468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600" b="1" kern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Auto encoder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통한 교통패턴분류 방법론 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725659" y="1780701"/>
            <a:ext cx="6811785" cy="34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489" y="3473657"/>
            <a:ext cx="3429000" cy="752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881" y="5185337"/>
            <a:ext cx="1520290" cy="656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551" y="5225067"/>
            <a:ext cx="923925" cy="257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5659" y="5833064"/>
            <a:ext cx="3062365" cy="59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82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2564-ECF1-4749-8987-0750B075749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49008" y="394421"/>
            <a:ext cx="6830536" cy="468395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대덕대로 구간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DC9164-D8E6-42CE-9AE1-6856926DC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71" y="1240256"/>
            <a:ext cx="2569567" cy="504702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A903881-1639-4A68-B1E9-B4D70D6517F1}"/>
              </a:ext>
            </a:extLst>
          </p:cNvPr>
          <p:cNvSpPr/>
          <p:nvPr/>
        </p:nvSpPr>
        <p:spPr>
          <a:xfrm>
            <a:off x="3821888" y="5832360"/>
            <a:ext cx="472769" cy="2764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DB868A2-64D9-4D26-8EEE-CCB9C9F1AC91}"/>
              </a:ext>
            </a:extLst>
          </p:cNvPr>
          <p:cNvSpPr/>
          <p:nvPr/>
        </p:nvSpPr>
        <p:spPr>
          <a:xfrm>
            <a:off x="4020172" y="5465750"/>
            <a:ext cx="472769" cy="2764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FDC018-595D-4E84-B2F5-F5158D2EA861}"/>
              </a:ext>
            </a:extLst>
          </p:cNvPr>
          <p:cNvSpPr/>
          <p:nvPr/>
        </p:nvSpPr>
        <p:spPr>
          <a:xfrm>
            <a:off x="3101699" y="1001254"/>
            <a:ext cx="272222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/>
              <a:t>대덕대교네거리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엑스포공원 방면</a:t>
            </a:r>
            <a:r>
              <a:rPr lang="en-US" altLang="ko-KR" sz="1050" b="1" dirty="0"/>
              <a:t>, North)</a:t>
            </a:r>
            <a:endParaRPr lang="ko-KR" altLang="en-US" sz="105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A77594-750C-4DD9-9D50-15A4374590EF}"/>
              </a:ext>
            </a:extLst>
          </p:cNvPr>
          <p:cNvSpPr/>
          <p:nvPr/>
        </p:nvSpPr>
        <p:spPr>
          <a:xfrm>
            <a:off x="2929169" y="6291954"/>
            <a:ext cx="312457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 err="1"/>
              <a:t>경성큰마을네거리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(</a:t>
            </a:r>
            <a:r>
              <a:rPr lang="ko-KR" altLang="en-US" sz="1050" b="1" dirty="0" err="1"/>
              <a:t>갤러리아백화점</a:t>
            </a:r>
            <a:r>
              <a:rPr lang="ko-KR" altLang="en-US" sz="1050" b="1" dirty="0"/>
              <a:t> 방면</a:t>
            </a:r>
            <a:r>
              <a:rPr lang="en-US" altLang="ko-KR" sz="1050" b="1" dirty="0"/>
              <a:t>, South)</a:t>
            </a:r>
            <a:endParaRPr lang="ko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E436CB3-8F76-4156-A258-6ED8F80A2997}"/>
              </a:ext>
            </a:extLst>
          </p:cNvPr>
          <p:cNvSpPr/>
          <p:nvPr/>
        </p:nvSpPr>
        <p:spPr>
          <a:xfrm>
            <a:off x="4256556" y="4975163"/>
            <a:ext cx="472769" cy="2764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22FE4B4-887A-4B96-8323-07E58E8184EC}"/>
              </a:ext>
            </a:extLst>
          </p:cNvPr>
          <p:cNvSpPr/>
          <p:nvPr/>
        </p:nvSpPr>
        <p:spPr>
          <a:xfrm>
            <a:off x="4395360" y="4121272"/>
            <a:ext cx="472769" cy="2764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E2CC8DE-F4FD-4B2A-BF50-D174C85F6B58}"/>
              </a:ext>
            </a:extLst>
          </p:cNvPr>
          <p:cNvSpPr/>
          <p:nvPr/>
        </p:nvSpPr>
        <p:spPr>
          <a:xfrm>
            <a:off x="4395360" y="3779976"/>
            <a:ext cx="472769" cy="2764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6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924DED1-7802-4878-B442-52BBF1467F42}"/>
              </a:ext>
            </a:extLst>
          </p:cNvPr>
          <p:cNvSpPr/>
          <p:nvPr/>
        </p:nvSpPr>
        <p:spPr>
          <a:xfrm>
            <a:off x="4383499" y="2925127"/>
            <a:ext cx="472769" cy="2764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8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2E375AF-A0EE-47EE-A882-C83930F42D09}"/>
              </a:ext>
            </a:extLst>
          </p:cNvPr>
          <p:cNvSpPr/>
          <p:nvPr/>
        </p:nvSpPr>
        <p:spPr>
          <a:xfrm>
            <a:off x="4395359" y="2435443"/>
            <a:ext cx="472769" cy="2764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9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8F028-9B63-4914-8618-7A0B00485EF5}"/>
              </a:ext>
            </a:extLst>
          </p:cNvPr>
          <p:cNvSpPr/>
          <p:nvPr/>
        </p:nvSpPr>
        <p:spPr>
          <a:xfrm>
            <a:off x="4395360" y="1931700"/>
            <a:ext cx="472769" cy="2764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10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B939ED6-803D-4C44-9383-AB42CA9D4DDD}"/>
              </a:ext>
            </a:extLst>
          </p:cNvPr>
          <p:cNvSpPr/>
          <p:nvPr/>
        </p:nvSpPr>
        <p:spPr>
          <a:xfrm>
            <a:off x="4399776" y="1293514"/>
            <a:ext cx="472769" cy="2764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6AD080C-21E6-4164-A229-12DF20953541}"/>
              </a:ext>
            </a:extLst>
          </p:cNvPr>
          <p:cNvSpPr/>
          <p:nvPr/>
        </p:nvSpPr>
        <p:spPr>
          <a:xfrm>
            <a:off x="4395360" y="4539256"/>
            <a:ext cx="472769" cy="2764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0C098FA-4445-4807-9160-B1B2B2F47B55}"/>
              </a:ext>
            </a:extLst>
          </p:cNvPr>
          <p:cNvSpPr/>
          <p:nvPr/>
        </p:nvSpPr>
        <p:spPr>
          <a:xfrm>
            <a:off x="4395360" y="3346879"/>
            <a:ext cx="472769" cy="2764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7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B41275-784F-4267-85CD-F3C397382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160993"/>
              </p:ext>
            </p:extLst>
          </p:nvPr>
        </p:nvGraphicFramePr>
        <p:xfrm>
          <a:off x="3725318" y="1275696"/>
          <a:ext cx="589707" cy="335280"/>
        </p:xfrm>
        <a:graphic>
          <a:graphicData uri="http://schemas.openxmlformats.org/drawingml/2006/table">
            <a:tbl>
              <a:tblPr/>
              <a:tblGrid>
                <a:gridCol w="589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90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대덕대교네거리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7F62D75-BEFC-4508-B217-DAEE1274F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673688"/>
              </p:ext>
            </p:extLst>
          </p:nvPr>
        </p:nvGraphicFramePr>
        <p:xfrm>
          <a:off x="4954762" y="1915046"/>
          <a:ext cx="589707" cy="335280"/>
        </p:xfrm>
        <a:graphic>
          <a:graphicData uri="http://schemas.openxmlformats.org/drawingml/2006/table">
            <a:tbl>
              <a:tblPr/>
              <a:tblGrid>
                <a:gridCol w="589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90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만년들 네거리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D4EBFA4-9FCA-4567-A32C-4DEC500C1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603782"/>
              </p:ext>
            </p:extLst>
          </p:nvPr>
        </p:nvGraphicFramePr>
        <p:xfrm>
          <a:off x="3795551" y="2435443"/>
          <a:ext cx="547749" cy="315840"/>
        </p:xfrm>
        <a:graphic>
          <a:graphicData uri="http://schemas.openxmlformats.org/drawingml/2006/table">
            <a:tbl>
              <a:tblPr/>
              <a:tblGrid>
                <a:gridCol w="54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16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만년 네거리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CCA5A42-A2D1-4EC3-9AB5-963E3BB0FB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05874"/>
              </p:ext>
            </p:extLst>
          </p:nvPr>
        </p:nvGraphicFramePr>
        <p:xfrm>
          <a:off x="4907800" y="2941037"/>
          <a:ext cx="704864" cy="193920"/>
        </p:xfrm>
        <a:graphic>
          <a:graphicData uri="http://schemas.openxmlformats.org/drawingml/2006/table">
            <a:tbl>
              <a:tblPr/>
              <a:tblGrid>
                <a:gridCol w="704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90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만년삼거리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C749139-3F36-4C0C-B136-2ADB52705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779449"/>
              </p:ext>
            </p:extLst>
          </p:nvPr>
        </p:nvGraphicFramePr>
        <p:xfrm>
          <a:off x="3732348" y="3337327"/>
          <a:ext cx="623519" cy="315840"/>
        </p:xfrm>
        <a:graphic>
          <a:graphicData uri="http://schemas.openxmlformats.org/drawingml/2006/table">
            <a:tbl>
              <a:tblPr/>
              <a:tblGrid>
                <a:gridCol w="623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90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선사유적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네거리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620C51A-4A7C-4E25-A75F-A00606758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434317"/>
              </p:ext>
            </p:extLst>
          </p:nvPr>
        </p:nvGraphicFramePr>
        <p:xfrm>
          <a:off x="4886039" y="3784290"/>
          <a:ext cx="704864" cy="315840"/>
        </p:xfrm>
        <a:graphic>
          <a:graphicData uri="http://schemas.openxmlformats.org/drawingml/2006/table">
            <a:tbl>
              <a:tblPr/>
              <a:tblGrid>
                <a:gridCol w="704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90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정부청사역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네거리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807FF4C-A9E7-4D1F-9E17-971027C5E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852296"/>
              </p:ext>
            </p:extLst>
          </p:nvPr>
        </p:nvGraphicFramePr>
        <p:xfrm>
          <a:off x="3655470" y="4168469"/>
          <a:ext cx="704864" cy="193920"/>
        </p:xfrm>
        <a:graphic>
          <a:graphicData uri="http://schemas.openxmlformats.org/drawingml/2006/table">
            <a:tbl>
              <a:tblPr/>
              <a:tblGrid>
                <a:gridCol w="704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90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방죽네거리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6C22A3E5-630B-4241-8433-BB84E80C6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851083"/>
              </p:ext>
            </p:extLst>
          </p:nvPr>
        </p:nvGraphicFramePr>
        <p:xfrm>
          <a:off x="3526541" y="5016419"/>
          <a:ext cx="704864" cy="193920"/>
        </p:xfrm>
        <a:graphic>
          <a:graphicData uri="http://schemas.openxmlformats.org/drawingml/2006/table">
            <a:tbl>
              <a:tblPr/>
              <a:tblGrid>
                <a:gridCol w="704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90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은하수네거리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C0D9DB81-6CD4-4C58-A77C-CEF145917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469542"/>
              </p:ext>
            </p:extLst>
          </p:nvPr>
        </p:nvGraphicFramePr>
        <p:xfrm>
          <a:off x="3117833" y="5805538"/>
          <a:ext cx="704864" cy="315840"/>
        </p:xfrm>
        <a:graphic>
          <a:graphicData uri="http://schemas.openxmlformats.org/drawingml/2006/table">
            <a:tbl>
              <a:tblPr/>
              <a:tblGrid>
                <a:gridCol w="704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90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경성큰마을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네거리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B52B8EEC-C863-4DE1-8F58-8EF0DDF4F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182410"/>
              </p:ext>
            </p:extLst>
          </p:nvPr>
        </p:nvGraphicFramePr>
        <p:xfrm>
          <a:off x="4869256" y="4581999"/>
          <a:ext cx="704864" cy="193920"/>
        </p:xfrm>
        <a:graphic>
          <a:graphicData uri="http://schemas.openxmlformats.org/drawingml/2006/table">
            <a:tbl>
              <a:tblPr/>
              <a:tblGrid>
                <a:gridCol w="704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90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파랑새네거리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41017F-01E2-4094-8900-116F2E0EC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088423"/>
              </p:ext>
            </p:extLst>
          </p:nvPr>
        </p:nvGraphicFramePr>
        <p:xfrm>
          <a:off x="4492940" y="5528038"/>
          <a:ext cx="704864" cy="193920"/>
        </p:xfrm>
        <a:graphic>
          <a:graphicData uri="http://schemas.openxmlformats.org/drawingml/2006/table">
            <a:tbl>
              <a:tblPr/>
              <a:tblGrid>
                <a:gridCol w="704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90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큰마을네거리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639498" y="1690669"/>
            <a:ext cx="2344214" cy="17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rIns="72000" anchor="t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대덕대교네거리 및 </a:t>
            </a:r>
            <a:r>
              <a:rPr lang="ko-KR" altLang="en-US" sz="1050" dirty="0" err="1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정부청사역네거리</a:t>
            </a:r>
            <a:r>
              <a:rPr lang="en-US" altLang="ko-KR" sz="105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050" dirty="0" err="1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큰마을네거리를</a:t>
            </a:r>
            <a:r>
              <a:rPr lang="ko-KR" altLang="en-US" sz="105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지나는 대덕대로 </a:t>
            </a:r>
            <a:r>
              <a:rPr lang="ko-KR" altLang="en-US" sz="1050" dirty="0" err="1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일부구간</a:t>
            </a:r>
            <a:r>
              <a:rPr lang="ko-KR" altLang="en-US" sz="105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5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– VDS 2</a:t>
            </a:r>
            <a:r>
              <a:rPr lang="ko-KR" altLang="en-US" sz="105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개</a:t>
            </a:r>
            <a:r>
              <a:rPr lang="en-US" altLang="ko-KR" sz="105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, DSRC(RSE) 11</a:t>
            </a:r>
            <a:r>
              <a:rPr lang="ko-KR" altLang="en-US" sz="105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개 활용 가능</a:t>
            </a:r>
            <a:endParaRPr lang="en-US" altLang="ko-KR" sz="105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4200000" scaled="0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SA(</a:t>
            </a:r>
            <a:r>
              <a:rPr lang="ko-KR" altLang="en-US" sz="105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신호 연동</a:t>
            </a:r>
            <a:r>
              <a:rPr lang="en-US" altLang="ko-KR" sz="105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): </a:t>
            </a:r>
            <a:r>
              <a:rPr lang="ko-KR" altLang="en-US" sz="105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주요 </a:t>
            </a:r>
            <a:r>
              <a:rPr lang="en-US" altLang="ko-KR" sz="105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12</a:t>
            </a:r>
            <a:r>
              <a:rPr lang="ko-KR" altLang="en-US" sz="105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개 교차로를 지나는 구간에 길게 적용되어 있음 </a:t>
            </a:r>
            <a:r>
              <a:rPr lang="en-US" altLang="ko-KR" sz="105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05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약 </a:t>
            </a:r>
            <a:r>
              <a:rPr lang="en-US" altLang="ko-KR" sz="105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42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3km)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543710" y="1340768"/>
            <a:ext cx="1208380" cy="276999"/>
            <a:chOff x="469483" y="3278806"/>
            <a:chExt cx="1208380" cy="276999"/>
          </a:xfrm>
        </p:grpSpPr>
        <p:sp>
          <p:nvSpPr>
            <p:cNvPr id="37" name="TextBox 36"/>
            <p:cNvSpPr txBox="1"/>
            <p:nvPr/>
          </p:nvSpPr>
          <p:spPr>
            <a:xfrm>
              <a:off x="516968" y="3278806"/>
              <a:ext cx="11608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lvl="0" indent="-171450">
                <a:buClr>
                  <a:schemeClr val="tx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l"/>
              </a:pPr>
              <a:r>
                <a:rPr lang="ko-KR" altLang="en-US" sz="12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42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</a:rPr>
                <a:t>대상지 특성</a:t>
              </a: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469483" y="3428463"/>
              <a:ext cx="171765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467525" y="1102161"/>
            <a:ext cx="2516187" cy="261238"/>
            <a:chOff x="4628080" y="2820123"/>
            <a:chExt cx="1525591" cy="261238"/>
          </a:xfrm>
        </p:grpSpPr>
        <p:sp>
          <p:nvSpPr>
            <p:cNvPr id="41" name="직사각형 40"/>
            <p:cNvSpPr/>
            <p:nvPr/>
          </p:nvSpPr>
          <p:spPr>
            <a:xfrm>
              <a:off x="4629339" y="2820123"/>
              <a:ext cx="1524332" cy="26123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628080" y="2820123"/>
              <a:ext cx="48184" cy="2612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84129" y="1076822"/>
            <a:ext cx="2429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>
                  <a:lumMod val="60000"/>
                  <a:lumOff val="40000"/>
                </a:schemeClr>
              </a:buClr>
            </a:pPr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시연회 대상 구역 선정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37446" y="5590556"/>
            <a:ext cx="3183659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장비 설치 위치</a:t>
            </a:r>
            <a:r>
              <a:rPr lang="en-US" altLang="ko-KR" sz="11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세모</a:t>
            </a:r>
            <a:r>
              <a:rPr lang="en-US" altLang="ko-KR" sz="11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1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 촬영 대상 교차로</a:t>
            </a:r>
            <a:r>
              <a:rPr lang="en-US" altLang="ko-KR" sz="11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(12</a:t>
            </a:r>
            <a:r>
              <a:rPr lang="ko-KR" altLang="en-US" sz="11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</a:t>
            </a:r>
            <a:r>
              <a:rPr lang="en-US" altLang="ko-KR" sz="11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447" y="2210561"/>
            <a:ext cx="3183658" cy="3318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" name="직선 연결선 45"/>
          <p:cNvCxnSpPr/>
          <p:nvPr/>
        </p:nvCxnSpPr>
        <p:spPr bwMode="auto">
          <a:xfrm>
            <a:off x="6975657" y="5518548"/>
            <a:ext cx="21602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타원 46"/>
          <p:cNvSpPr/>
          <p:nvPr/>
        </p:nvSpPr>
        <p:spPr>
          <a:xfrm>
            <a:off x="7676903" y="338413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48" name="타원 47"/>
          <p:cNvSpPr/>
          <p:nvPr/>
        </p:nvSpPr>
        <p:spPr>
          <a:xfrm>
            <a:off x="7676903" y="365755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49" name="타원 48"/>
          <p:cNvSpPr/>
          <p:nvPr/>
        </p:nvSpPr>
        <p:spPr>
          <a:xfrm>
            <a:off x="7676903" y="388818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50" name="타원 49"/>
          <p:cNvSpPr/>
          <p:nvPr/>
        </p:nvSpPr>
        <p:spPr>
          <a:xfrm>
            <a:off x="7676903" y="417621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51" name="타원 50"/>
          <p:cNvSpPr/>
          <p:nvPr/>
        </p:nvSpPr>
        <p:spPr>
          <a:xfrm>
            <a:off x="7676903" y="439224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2" name="타원 51"/>
          <p:cNvSpPr/>
          <p:nvPr/>
        </p:nvSpPr>
        <p:spPr>
          <a:xfrm>
            <a:off x="7676903" y="460826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53" name="타원 52"/>
          <p:cNvSpPr/>
          <p:nvPr/>
        </p:nvSpPr>
        <p:spPr>
          <a:xfrm>
            <a:off x="7676903" y="489629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54" name="타원 53"/>
          <p:cNvSpPr/>
          <p:nvPr/>
        </p:nvSpPr>
        <p:spPr>
          <a:xfrm>
            <a:off x="7431626" y="515850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5" name="타원 54"/>
          <p:cNvSpPr/>
          <p:nvPr/>
        </p:nvSpPr>
        <p:spPr>
          <a:xfrm>
            <a:off x="7301674" y="536547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7424606" y="5086500"/>
            <a:ext cx="109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lt1"/>
                </a:solidFill>
              </a:rPr>
              <a:t>2</a:t>
            </a:r>
            <a:endParaRPr lang="ko-KR" altLang="en-US" sz="1200" dirty="0">
              <a:solidFill>
                <a:schemeClr val="lt1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7676903" y="2726749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7575642" y="2687508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lt1"/>
                </a:solidFill>
              </a:rPr>
              <a:t>11</a:t>
            </a:r>
            <a:endParaRPr lang="ko-KR" altLang="en-US" sz="1200" dirty="0">
              <a:solidFill>
                <a:schemeClr val="lt1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7678466" y="309609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7569076" y="3033922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lt1"/>
                </a:solidFill>
              </a:rPr>
              <a:t>10</a:t>
            </a:r>
            <a:endParaRPr lang="ko-KR" altLang="en-US" sz="1200" dirty="0">
              <a:solidFill>
                <a:schemeClr val="lt1"/>
              </a:solidFill>
            </a:endParaRPr>
          </a:p>
        </p:txBody>
      </p:sp>
      <p:sp>
        <p:nvSpPr>
          <p:cNvPr id="61" name="이등변 삼각형 60"/>
          <p:cNvSpPr/>
          <p:nvPr/>
        </p:nvSpPr>
        <p:spPr>
          <a:xfrm>
            <a:off x="7534483" y="2926260"/>
            <a:ext cx="47731" cy="720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latin typeface="+mn-ea"/>
            </a:endParaRPr>
          </a:p>
        </p:txBody>
      </p:sp>
      <p:sp>
        <p:nvSpPr>
          <p:cNvPr id="62" name="이등변 삼각형 61"/>
          <p:cNvSpPr/>
          <p:nvPr/>
        </p:nvSpPr>
        <p:spPr>
          <a:xfrm>
            <a:off x="7534483" y="3070276"/>
            <a:ext cx="47731" cy="720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latin typeface="+mn-ea"/>
            </a:endParaRPr>
          </a:p>
        </p:txBody>
      </p:sp>
      <p:sp>
        <p:nvSpPr>
          <p:cNvPr id="63" name="이등변 삼각형 62"/>
          <p:cNvSpPr/>
          <p:nvPr/>
        </p:nvSpPr>
        <p:spPr>
          <a:xfrm>
            <a:off x="7534483" y="3274917"/>
            <a:ext cx="47731" cy="720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latin typeface="+mn-ea"/>
            </a:endParaRPr>
          </a:p>
        </p:txBody>
      </p:sp>
      <p:sp>
        <p:nvSpPr>
          <p:cNvPr id="64" name="이등변 삼각형 63"/>
          <p:cNvSpPr/>
          <p:nvPr/>
        </p:nvSpPr>
        <p:spPr>
          <a:xfrm>
            <a:off x="7376205" y="3762538"/>
            <a:ext cx="47731" cy="720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latin typeface="+mn-ea"/>
            </a:endParaRPr>
          </a:p>
        </p:txBody>
      </p:sp>
      <p:sp>
        <p:nvSpPr>
          <p:cNvPr id="65" name="이등변 삼각형 64"/>
          <p:cNvSpPr/>
          <p:nvPr/>
        </p:nvSpPr>
        <p:spPr>
          <a:xfrm>
            <a:off x="7524101" y="4039759"/>
            <a:ext cx="47731" cy="720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latin typeface="+mn-ea"/>
            </a:endParaRPr>
          </a:p>
        </p:txBody>
      </p:sp>
      <p:sp>
        <p:nvSpPr>
          <p:cNvPr id="66" name="이등변 삼각형 65"/>
          <p:cNvSpPr/>
          <p:nvPr/>
        </p:nvSpPr>
        <p:spPr>
          <a:xfrm>
            <a:off x="7516776" y="4464250"/>
            <a:ext cx="47731" cy="720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latin typeface="+mn-ea"/>
            </a:endParaRPr>
          </a:p>
        </p:txBody>
      </p:sp>
      <p:sp>
        <p:nvSpPr>
          <p:cNvPr id="67" name="이등변 삼각형 66"/>
          <p:cNvSpPr/>
          <p:nvPr/>
        </p:nvSpPr>
        <p:spPr>
          <a:xfrm>
            <a:off x="7486752" y="4762464"/>
            <a:ext cx="47731" cy="720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latin typeface="+mn-ea"/>
            </a:endParaRPr>
          </a:p>
        </p:txBody>
      </p:sp>
      <p:sp>
        <p:nvSpPr>
          <p:cNvPr id="68" name="이등변 삼각형 67"/>
          <p:cNvSpPr/>
          <p:nvPr/>
        </p:nvSpPr>
        <p:spPr>
          <a:xfrm>
            <a:off x="6951791" y="5440484"/>
            <a:ext cx="47731" cy="720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latin typeface="+mn-ea"/>
            </a:endParaRPr>
          </a:p>
        </p:txBody>
      </p:sp>
      <p:sp>
        <p:nvSpPr>
          <p:cNvPr id="69" name="이등변 삼각형 68"/>
          <p:cNvSpPr/>
          <p:nvPr/>
        </p:nvSpPr>
        <p:spPr>
          <a:xfrm>
            <a:off x="7047665" y="5206654"/>
            <a:ext cx="47731" cy="720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latin typeface="+mn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911761" y="2870765"/>
            <a:ext cx="504056" cy="200055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700" dirty="0"/>
              <a:t>11</a:t>
            </a:r>
            <a:endParaRPr lang="ko-KR" altLang="en-US" sz="700" dirty="0"/>
          </a:p>
        </p:txBody>
      </p:sp>
      <p:sp>
        <p:nvSpPr>
          <p:cNvPr id="71" name="TextBox 70"/>
          <p:cNvSpPr txBox="1"/>
          <p:nvPr/>
        </p:nvSpPr>
        <p:spPr>
          <a:xfrm>
            <a:off x="7911761" y="3022889"/>
            <a:ext cx="504056" cy="200055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700" dirty="0"/>
              <a:t>10</a:t>
            </a:r>
            <a:endParaRPr lang="ko-KR" altLang="en-US" sz="700" dirty="0"/>
          </a:p>
        </p:txBody>
      </p:sp>
      <p:cxnSp>
        <p:nvCxnSpPr>
          <p:cNvPr id="72" name="직선 화살표 연결선 71"/>
          <p:cNvCxnSpPr>
            <a:stCxn id="70" idx="1"/>
          </p:cNvCxnSpPr>
          <p:nvPr/>
        </p:nvCxnSpPr>
        <p:spPr>
          <a:xfrm flipH="1" flipV="1">
            <a:off x="7582214" y="2964507"/>
            <a:ext cx="329547" cy="62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H="1" flipV="1">
            <a:off x="7582214" y="3127697"/>
            <a:ext cx="329547" cy="62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911761" y="3210893"/>
            <a:ext cx="504056" cy="200055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700" dirty="0"/>
              <a:t>9</a:t>
            </a:r>
            <a:endParaRPr lang="ko-KR" altLang="en-US" sz="700" dirty="0"/>
          </a:p>
        </p:txBody>
      </p:sp>
      <p:cxnSp>
        <p:nvCxnSpPr>
          <p:cNvPr id="75" name="직선 화살표 연결선 74"/>
          <p:cNvCxnSpPr/>
          <p:nvPr/>
        </p:nvCxnSpPr>
        <p:spPr>
          <a:xfrm flipH="1" flipV="1">
            <a:off x="7582214" y="3315701"/>
            <a:ext cx="329547" cy="62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911761" y="3701540"/>
            <a:ext cx="504056" cy="200055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700" dirty="0"/>
              <a:t>8</a:t>
            </a:r>
            <a:endParaRPr lang="ko-KR" altLang="en-US" sz="700" dirty="0"/>
          </a:p>
        </p:txBody>
      </p:sp>
      <p:cxnSp>
        <p:nvCxnSpPr>
          <p:cNvPr id="77" name="직선 화살표 연결선 76"/>
          <p:cNvCxnSpPr/>
          <p:nvPr/>
        </p:nvCxnSpPr>
        <p:spPr>
          <a:xfrm flipH="1" flipV="1">
            <a:off x="7445690" y="3801568"/>
            <a:ext cx="466072" cy="11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911761" y="3968328"/>
            <a:ext cx="504056" cy="200055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700" dirty="0"/>
              <a:t>6,7</a:t>
            </a:r>
            <a:endParaRPr lang="ko-KR" altLang="en-US" sz="700" dirty="0"/>
          </a:p>
        </p:txBody>
      </p:sp>
      <p:cxnSp>
        <p:nvCxnSpPr>
          <p:cNvPr id="79" name="직선 화살표 연결선 78"/>
          <p:cNvCxnSpPr/>
          <p:nvPr/>
        </p:nvCxnSpPr>
        <p:spPr>
          <a:xfrm flipH="1">
            <a:off x="7582214" y="4079422"/>
            <a:ext cx="3295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911761" y="4392242"/>
            <a:ext cx="504056" cy="200055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700" dirty="0"/>
              <a:t>5</a:t>
            </a:r>
            <a:endParaRPr lang="ko-KR" altLang="en-US" sz="700" dirty="0"/>
          </a:p>
        </p:txBody>
      </p:sp>
      <p:cxnSp>
        <p:nvCxnSpPr>
          <p:cNvPr id="81" name="직선 화살표 연결선 80"/>
          <p:cNvCxnSpPr/>
          <p:nvPr/>
        </p:nvCxnSpPr>
        <p:spPr>
          <a:xfrm flipH="1">
            <a:off x="7582214" y="4503336"/>
            <a:ext cx="3295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7911761" y="4698440"/>
            <a:ext cx="504056" cy="200055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700" dirty="0"/>
              <a:t>3,4</a:t>
            </a:r>
            <a:endParaRPr lang="ko-KR" altLang="en-US" sz="700" dirty="0"/>
          </a:p>
        </p:txBody>
      </p:sp>
      <p:cxnSp>
        <p:nvCxnSpPr>
          <p:cNvPr id="83" name="직선 화살표 연결선 82"/>
          <p:cNvCxnSpPr/>
          <p:nvPr/>
        </p:nvCxnSpPr>
        <p:spPr>
          <a:xfrm flipH="1">
            <a:off x="7582214" y="4798468"/>
            <a:ext cx="3295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911761" y="5131069"/>
            <a:ext cx="504056" cy="200055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700" dirty="0"/>
              <a:t>2</a:t>
            </a:r>
            <a:endParaRPr lang="ko-KR" altLang="en-US" sz="700" dirty="0"/>
          </a:p>
        </p:txBody>
      </p:sp>
      <p:cxnSp>
        <p:nvCxnSpPr>
          <p:cNvPr id="85" name="직선 화살표 연결선 84"/>
          <p:cNvCxnSpPr/>
          <p:nvPr/>
        </p:nvCxnSpPr>
        <p:spPr>
          <a:xfrm flipH="1">
            <a:off x="7119673" y="5231097"/>
            <a:ext cx="79208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7911761" y="5346512"/>
            <a:ext cx="504056" cy="200055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700" dirty="0"/>
              <a:t>1</a:t>
            </a:r>
            <a:endParaRPr lang="ko-KR" altLang="en-US" sz="700" dirty="0"/>
          </a:p>
        </p:txBody>
      </p:sp>
      <p:cxnSp>
        <p:nvCxnSpPr>
          <p:cNvPr id="87" name="직선 화살표 연결선 86"/>
          <p:cNvCxnSpPr/>
          <p:nvPr/>
        </p:nvCxnSpPr>
        <p:spPr>
          <a:xfrm flipH="1">
            <a:off x="7047665" y="5446540"/>
            <a:ext cx="8640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7820919" y="2508221"/>
            <a:ext cx="804163" cy="36254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촬영 대상 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교차로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263689" y="5313557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lt1"/>
                </a:solidFill>
              </a:rPr>
              <a:t>1</a:t>
            </a:r>
            <a:endParaRPr lang="ko-KR" altLang="en-US" sz="12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340334"/>
      </p:ext>
    </p:extLst>
  </p:cSld>
  <p:clrMapOvr>
    <a:masterClrMapping/>
  </p:clrMapOvr>
</p:sld>
</file>

<file path=ppt/theme/theme1.xml><?xml version="1.0" encoding="utf-8"?>
<a:theme xmlns:a="http://schemas.openxmlformats.org/drawingml/2006/main" name="수정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굴림" pitchFamily="50" charset="-127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16986</TotalTime>
  <Words>1347</Words>
  <Application>Microsoft Office PowerPoint</Application>
  <PresentationFormat>화면 슬라이드 쇼(4:3)</PresentationFormat>
  <Paragraphs>322</Paragraphs>
  <Slides>17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맑은 고딕</vt:lpstr>
      <vt:lpstr>굴림</vt:lpstr>
      <vt:lpstr>Times New Roman</vt:lpstr>
      <vt:lpstr>나눔바른고딕</vt:lpstr>
      <vt:lpstr>HY헤드라인M</vt:lpstr>
      <vt:lpstr>함초롬바탕</vt:lpstr>
      <vt:lpstr>Wingdings</vt:lpstr>
      <vt:lpstr>Arial</vt:lpstr>
      <vt:lpstr>HY견고딕</vt:lpstr>
      <vt:lpstr>수정안</vt:lpstr>
      <vt:lpstr>디자인 사용자 지정</vt:lpstr>
      <vt:lpstr>PowerPoint 프레젠테이션</vt:lpstr>
      <vt:lpstr> 신호최적화를 위한 시뮬레이션 구축</vt:lpstr>
      <vt:lpstr> 신호최적화를 위한 시뮬레이션 구축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대덕대로 구간 </vt:lpstr>
      <vt:lpstr> 신호최적화를 위한 시뮬레이션 구축</vt:lpstr>
      <vt:lpstr>PowerPoint 프레젠테이션</vt:lpstr>
      <vt:lpstr>PowerPoint 프레젠테이션</vt:lpstr>
      <vt:lpstr>Input 대안 수립   - 총 17개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 Woojin</dc:creator>
  <cp:lastModifiedBy>박용진</cp:lastModifiedBy>
  <cp:revision>722</cp:revision>
  <cp:lastPrinted>2020-08-10T07:28:43Z</cp:lastPrinted>
  <dcterms:created xsi:type="dcterms:W3CDTF">2017-01-22T06:56:22Z</dcterms:created>
  <dcterms:modified xsi:type="dcterms:W3CDTF">2023-12-17T23:18:52Z</dcterms:modified>
</cp:coreProperties>
</file>